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1"/>
  </p:notesMasterIdLst>
  <p:sldIdLst>
    <p:sldId id="280" r:id="rId2"/>
    <p:sldId id="285" r:id="rId3"/>
    <p:sldId id="286" r:id="rId4"/>
    <p:sldId id="289" r:id="rId5"/>
    <p:sldId id="290" r:id="rId6"/>
    <p:sldId id="291" r:id="rId7"/>
    <p:sldId id="256" r:id="rId8"/>
    <p:sldId id="257" r:id="rId9"/>
    <p:sldId id="282" r:id="rId10"/>
    <p:sldId id="283" r:id="rId11"/>
    <p:sldId id="284" r:id="rId12"/>
    <p:sldId id="293" r:id="rId13"/>
    <p:sldId id="294" r:id="rId14"/>
    <p:sldId id="292" r:id="rId15"/>
    <p:sldId id="258" r:id="rId16"/>
    <p:sldId id="261" r:id="rId17"/>
    <p:sldId id="263" r:id="rId18"/>
    <p:sldId id="266" r:id="rId19"/>
    <p:sldId id="264" r:id="rId20"/>
    <p:sldId id="265" r:id="rId21"/>
    <p:sldId id="267" r:id="rId22"/>
    <p:sldId id="268" r:id="rId23"/>
    <p:sldId id="270" r:id="rId24"/>
    <p:sldId id="271" r:id="rId25"/>
    <p:sldId id="272" r:id="rId26"/>
    <p:sldId id="273" r:id="rId27"/>
    <p:sldId id="299" r:id="rId28"/>
    <p:sldId id="302" r:id="rId29"/>
    <p:sldId id="300" r:id="rId30"/>
    <p:sldId id="301" r:id="rId31"/>
    <p:sldId id="303" r:id="rId32"/>
    <p:sldId id="298" r:id="rId33"/>
    <p:sldId id="277" r:id="rId34"/>
    <p:sldId id="278" r:id="rId35"/>
    <p:sldId id="295" r:id="rId36"/>
    <p:sldId id="296" r:id="rId37"/>
    <p:sldId id="297" r:id="rId38"/>
    <p:sldId id="269" r:id="rId39"/>
    <p:sldId id="304"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882" autoAdjust="0"/>
  </p:normalViewPr>
  <p:slideViewPr>
    <p:cSldViewPr snapToGrid="0">
      <p:cViewPr varScale="1">
        <p:scale>
          <a:sx n="72" d="100"/>
          <a:sy n="72" d="100"/>
        </p:scale>
        <p:origin x="17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5.wmf"/><Relationship Id="rId1" Type="http://schemas.openxmlformats.org/officeDocument/2006/relationships/image" Target="../media/image34.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39.wmf"/><Relationship Id="rId1" Type="http://schemas.openxmlformats.org/officeDocument/2006/relationships/image" Target="../media/image38.wmf"/></Relationships>
</file>

<file path=ppt/media/image1.wmf>
</file>

<file path=ppt/media/image10.wmf>
</file>

<file path=ppt/media/image11.wm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wmf>
</file>

<file path=ppt/media/image35.wmf>
</file>

<file path=ppt/media/image36.png>
</file>

<file path=ppt/media/image37.png>
</file>

<file path=ppt/media/image38.wmf>
</file>

<file path=ppt/media/image39.wmf>
</file>

<file path=ppt/media/image4.wmf>
</file>

<file path=ppt/media/image40.png>
</file>

<file path=ppt/media/image41.png>
</file>

<file path=ppt/media/image42.png>
</file>

<file path=ppt/media/image43.png>
</file>

<file path=ppt/media/image44.png>
</file>

<file path=ppt/media/image45.png>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2018/4/13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218394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57816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1125144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MDP</a:t>
            </a:r>
            <a:r>
              <a:rPr lang="zh-CN" altLang="en-US" sz="1200" dirty="0" smtClean="0"/>
              <a:t>假设下一个状态仅仅和当前状态和</a:t>
            </a:r>
            <a:r>
              <a:rPr lang="en-US" altLang="zh-CN" sz="1200" dirty="0" smtClean="0"/>
              <a:t>action</a:t>
            </a:r>
            <a:r>
              <a:rPr lang="zh-CN" altLang="en-US" sz="1200" dirty="0" smtClean="0"/>
              <a:t>有关，这也称作</a:t>
            </a:r>
            <a:r>
              <a:rPr lang="en-US" altLang="zh-CN" sz="1200" dirty="0" smtClean="0"/>
              <a:t>Markov assumption</a:t>
            </a:r>
            <a:r>
              <a:rPr lang="zh-CN" altLang="en-US" sz="1200" dirty="0" smtClean="0"/>
              <a:t>，这也能体现在</a:t>
            </a:r>
            <a:r>
              <a:rPr lang="en-US" altLang="zh-CN" sz="1200" dirty="0" smtClean="0"/>
              <a:t>POMDP</a:t>
            </a:r>
            <a:r>
              <a:rPr lang="zh-CN" altLang="en-US" sz="1200" dirty="0" smtClean="0"/>
              <a:t>中</a:t>
            </a:r>
            <a:endParaRPr lang="zh-CN" altLang="en-US" sz="900" i="1" dirty="0" smtClean="0">
              <a:solidFill>
                <a:srgbClr val="FF0000"/>
              </a:solidFill>
            </a:endParaRPr>
          </a:p>
          <a:p>
            <a:endParaRPr lang="en-US" altLang="zh-CN" dirty="0" smtClean="0"/>
          </a:p>
          <a:p>
            <a:r>
              <a:rPr lang="zh-CN" altLang="en-US" dirty="0" smtClean="0"/>
              <a:t>所以说一个</a:t>
            </a:r>
            <a:r>
              <a:rPr lang="en-US" altLang="zh-CN" dirty="0" smtClean="0"/>
              <a:t>POMDP</a:t>
            </a:r>
            <a:r>
              <a:rPr lang="zh-CN" altLang="en-US" dirty="0" smtClean="0"/>
              <a:t>可以表现为</a:t>
            </a:r>
            <a:r>
              <a:rPr lang="en-US" altLang="zh-CN" dirty="0" smtClean="0"/>
              <a:t>8</a:t>
            </a:r>
            <a:r>
              <a:rPr lang="zh-CN" altLang="en-US" dirty="0" smtClean="0"/>
              <a:t>元组。其中</a:t>
            </a:r>
            <a:r>
              <a:rPr lang="en-US" altLang="zh-CN" dirty="0" smtClean="0"/>
              <a:t>S</a:t>
            </a:r>
            <a:r>
              <a:rPr lang="zh-CN" altLang="en-US" baseline="0" dirty="0" smtClean="0"/>
              <a:t>、</a:t>
            </a:r>
            <a:r>
              <a:rPr lang="en-US" altLang="zh-CN" baseline="0" dirty="0" smtClean="0"/>
              <a:t>M</a:t>
            </a:r>
            <a:r>
              <a:rPr lang="zh-CN" altLang="en-US" baseline="0" dirty="0" smtClean="0"/>
              <a:t>、</a:t>
            </a:r>
            <a:r>
              <a:rPr lang="en-US" altLang="zh-CN" baseline="0" dirty="0" smtClean="0"/>
              <a:t>A</a:t>
            </a:r>
            <a:r>
              <a:rPr lang="zh-CN" altLang="en-US" baseline="0" dirty="0" smtClean="0"/>
              <a:t>、</a:t>
            </a:r>
            <a:r>
              <a:rPr lang="en-US" altLang="zh-CN" baseline="0" dirty="0" smtClean="0"/>
              <a:t>R</a:t>
            </a:r>
            <a:r>
              <a:rPr lang="zh-CN" altLang="en-US" baseline="0" dirty="0" smtClean="0"/>
              <a:t>、</a:t>
            </a:r>
            <a:r>
              <a:rPr lang="en-US" altLang="zh-CN" baseline="0" dirty="0" smtClean="0"/>
              <a:t>gamma</a:t>
            </a:r>
            <a:r>
              <a:rPr lang="zh-CN" altLang="en-US" baseline="0" dirty="0" smtClean="0"/>
              <a:t>都和</a:t>
            </a:r>
            <a:r>
              <a:rPr lang="en-US" altLang="zh-CN" baseline="0" dirty="0" smtClean="0"/>
              <a:t>MDP</a:t>
            </a:r>
            <a:r>
              <a:rPr lang="zh-CN" altLang="en-US" baseline="0" dirty="0" smtClean="0"/>
              <a:t>中的定义一样。主要的不同是观测代表的是</a:t>
            </a:r>
            <a:r>
              <a:rPr lang="en-US" altLang="zh-CN" baseline="0" dirty="0" smtClean="0"/>
              <a:t>agent</a:t>
            </a:r>
            <a:r>
              <a:rPr lang="zh-CN" altLang="en-US" baseline="0" dirty="0" smtClean="0"/>
              <a:t>的主管的判断，不代表客观的情况。因为在有些情况下客观情况是很难判断的。</a:t>
            </a:r>
            <a:endParaRPr lang="en-US" altLang="zh-CN" baseline="0" dirty="0" smtClean="0"/>
          </a:p>
          <a:p>
            <a:r>
              <a:rPr lang="en-US" altLang="zh-CN" baseline="0" dirty="0" smtClean="0"/>
              <a:t>Theta </a:t>
            </a:r>
            <a:r>
              <a:rPr lang="zh-CN" altLang="en-US" baseline="0" dirty="0" smtClean="0"/>
              <a:t>是观测函数，表现为矩阵的形式。</a:t>
            </a:r>
            <a:endParaRPr lang="en-US" altLang="zh-CN" baseline="0" dirty="0" smtClean="0"/>
          </a:p>
          <a:p>
            <a:r>
              <a:rPr lang="en-US" altLang="zh-CN" baseline="0" dirty="0" smtClean="0"/>
              <a:t>B </a:t>
            </a:r>
            <a:r>
              <a:rPr lang="zh-CN" altLang="en-US" baseline="0" dirty="0" smtClean="0"/>
              <a:t>是</a:t>
            </a:r>
            <a:r>
              <a:rPr lang="en-US" altLang="zh-CN" baseline="0" dirty="0" smtClean="0"/>
              <a:t>belief space, </a:t>
            </a:r>
            <a:r>
              <a:rPr lang="zh-CN" altLang="en-US" baseline="0" dirty="0" smtClean="0"/>
              <a:t>表现为各个状态的概率分布。会随着每次的</a:t>
            </a:r>
            <a:r>
              <a:rPr lang="en-US" altLang="zh-CN" baseline="0" dirty="0" smtClean="0"/>
              <a:t>value iteration </a:t>
            </a:r>
            <a:r>
              <a:rPr lang="zh-CN" altLang="en-US" baseline="0" dirty="0" smtClean="0"/>
              <a:t>更新。</a:t>
            </a:r>
            <a:endParaRPr lang="en-US" altLang="zh-CN" baseline="0"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15</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Font typeface="Wingdings" panose="05000000000000000000" pitchFamily="2" charset="2"/>
              <a:buChar char="l"/>
            </a:pPr>
            <a:r>
              <a:rPr lang="zh-CN" altLang="en-US" sz="1200" dirty="0" smtClean="0"/>
              <a:t>每个点是一个</a:t>
            </a:r>
            <a:r>
              <a:rPr lang="en-US" altLang="zh-CN" sz="1200" dirty="0" smtClean="0"/>
              <a:t>belief state</a:t>
            </a:r>
            <a:r>
              <a:rPr lang="zh-CN" altLang="en-US" sz="1200" dirty="0" smtClean="0"/>
              <a:t>（黄点是初始</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zh-CN" altLang="en-US" sz="1200" dirty="0" smtClean="0"/>
              <a:t>知道</a:t>
            </a:r>
            <a:r>
              <a:rPr lang="en-US" altLang="zh-CN" sz="1200" dirty="0" smtClean="0"/>
              <a:t>action </a:t>
            </a:r>
            <a:r>
              <a:rPr lang="zh-CN" altLang="en-US" sz="1200" dirty="0" smtClean="0"/>
              <a:t>和 </a:t>
            </a:r>
            <a:r>
              <a:rPr lang="en-US" altLang="zh-CN" sz="1200" dirty="0" smtClean="0"/>
              <a:t>observation </a:t>
            </a:r>
            <a:r>
              <a:rPr lang="zh-CN" altLang="en-US" sz="1200" dirty="0" smtClean="0"/>
              <a:t>就能知道下一个</a:t>
            </a:r>
            <a:r>
              <a:rPr lang="en-US" altLang="zh-CN" sz="1200" dirty="0" smtClean="0"/>
              <a:t>belief state</a:t>
            </a:r>
            <a:r>
              <a:rPr lang="zh-CN" altLang="en-US" sz="1200" dirty="0" smtClean="0"/>
              <a:t>。也就是下一个</a:t>
            </a:r>
            <a:r>
              <a:rPr lang="en-US" altLang="zh-CN" sz="1200" dirty="0" smtClean="0"/>
              <a:t>world</a:t>
            </a:r>
            <a:r>
              <a:rPr lang="zh-CN" altLang="en-US" sz="1200" dirty="0" smtClean="0"/>
              <a:t>的</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en-US" altLang="zh-CN" sz="1200" dirty="0" smtClean="0"/>
              <a:t>Note that for a given action, the next belief state probabilities must sum to 1</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16</a:t>
            </a:fld>
            <a:endParaRPr lang="zh-CN" altLang="en-US"/>
          </a:p>
        </p:txBody>
      </p:sp>
    </p:spTree>
    <p:extLst>
      <p:ext uri="{BB962C8B-B14F-4D97-AF65-F5344CB8AC3E}">
        <p14:creationId xmlns:p14="http://schemas.microsoft.com/office/powerpoint/2010/main" val="1327870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17</a:t>
            </a:fld>
            <a:endParaRPr lang="zh-CN" altLang="en-US"/>
          </a:p>
        </p:txBody>
      </p:sp>
    </p:spTree>
    <p:extLst>
      <p:ext uri="{BB962C8B-B14F-4D97-AF65-F5344CB8AC3E}">
        <p14:creationId xmlns:p14="http://schemas.microsoft.com/office/powerpoint/2010/main" val="1613659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20</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endParaRPr lang="en-US" altLang="zh-CN" baseline="0" dirty="0" smtClean="0"/>
          </a:p>
          <a:p>
            <a:endParaRPr lang="en-US" altLang="zh-CN" baseline="0" dirty="0" smtClean="0"/>
          </a:p>
          <a:p>
            <a:r>
              <a:rPr lang="zh-CN" altLang="en-US" sz="1200" dirty="0" smtClean="0"/>
              <a:t>问题： 因为</a:t>
            </a:r>
            <a:r>
              <a:rPr lang="en-US" altLang="zh-CN" sz="1200" dirty="0" smtClean="0"/>
              <a:t>belief space </a:t>
            </a:r>
            <a:r>
              <a:rPr lang="zh-CN" altLang="en-US" sz="1200" dirty="0" smtClean="0"/>
              <a:t>是连续的，所以有无限个</a:t>
            </a:r>
            <a:r>
              <a:rPr lang="en-US" altLang="zh-CN" sz="1200" dirty="0" smtClean="0"/>
              <a:t>belief state</a:t>
            </a:r>
            <a:r>
              <a:rPr lang="zh-CN" altLang="en-US" sz="1200" dirty="0" smtClean="0"/>
              <a:t>。</a:t>
            </a:r>
            <a:endParaRPr lang="en-US" altLang="zh-CN" sz="1200" dirty="0" smtClean="0"/>
          </a:p>
          <a:p>
            <a:r>
              <a:rPr lang="zh-CN" altLang="en-US" sz="1200" dirty="0" smtClean="0"/>
              <a:t>然而</a:t>
            </a:r>
            <a:r>
              <a:rPr lang="en-US" altLang="zh-CN" sz="1200" dirty="0" smtClean="0"/>
              <a:t>, </a:t>
            </a:r>
            <a:r>
              <a:rPr lang="zh-CN" altLang="en-US" sz="1200" dirty="0" smtClean="0"/>
              <a:t>实际上能够直接从</a:t>
            </a:r>
            <a:r>
              <a:rPr lang="en-US" altLang="zh-CN" sz="1200" dirty="0" smtClean="0"/>
              <a:t>horizon 1 </a:t>
            </a:r>
            <a:r>
              <a:rPr lang="zh-CN" altLang="en-US" sz="1200" dirty="0" smtClean="0"/>
              <a:t>的</a:t>
            </a:r>
            <a:r>
              <a:rPr lang="en-US" altLang="zh-CN" sz="1200" dirty="0" smtClean="0"/>
              <a:t>value function</a:t>
            </a:r>
            <a:r>
              <a:rPr lang="zh-CN" altLang="en-US" sz="1200" dirty="0" smtClean="0"/>
              <a:t>中构造出来。</a:t>
            </a:r>
            <a:r>
              <a:rPr lang="en-US" altLang="zh-CN" sz="1200" dirty="0" smtClean="0"/>
              <a:t>(</a:t>
            </a:r>
            <a:r>
              <a:rPr lang="zh-CN" altLang="en-US" sz="1200" dirty="0" smtClean="0"/>
              <a:t>公式</a:t>
            </a:r>
            <a:r>
              <a:rPr lang="en-US" altLang="zh-CN" sz="1200" dirty="0" smtClean="0"/>
              <a:t>)</a:t>
            </a:r>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21</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最后三个参数设计到比较复杂的数学公式计算，并且其原理和之前说的</a:t>
            </a:r>
            <a:r>
              <a:rPr lang="en-US" altLang="zh-CN" dirty="0" smtClean="0"/>
              <a:t>value iteration</a:t>
            </a:r>
            <a:r>
              <a:rPr lang="zh-CN" altLang="en-US" dirty="0" smtClean="0"/>
              <a:t>计算原理一样所以这里就不再讲解。</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11845498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1865954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 </a:t>
            </a:r>
            <a:r>
              <a:rPr lang="zh-CN" altLang="en-US" sz="1200" dirty="0" smtClean="0"/>
              <a:t>从两个维度来进行判断一个是用户查询一个话题的深度</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16788213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对于</a:t>
            </a:r>
            <a:r>
              <a:rPr lang="en-US" altLang="zh-CN" dirty="0" smtClean="0"/>
              <a:t>Session Search </a:t>
            </a:r>
            <a:r>
              <a:rPr lang="zh-CN" altLang="en-US" dirty="0" smtClean="0"/>
              <a:t>建模，是一个双</a:t>
            </a:r>
            <a:r>
              <a:rPr lang="en-US" altLang="zh-CN" dirty="0" smtClean="0"/>
              <a:t>agent</a:t>
            </a:r>
            <a:r>
              <a:rPr lang="zh-CN" altLang="en-US" dirty="0" smtClean="0"/>
              <a:t>的模型，使用搜索引擎进行查询的用户是</a:t>
            </a:r>
            <a:r>
              <a:rPr lang="en-US" altLang="zh-CN" dirty="0" smtClean="0"/>
              <a:t>user agent</a:t>
            </a:r>
            <a:r>
              <a:rPr lang="zh-CN" altLang="en-US" dirty="0" smtClean="0"/>
              <a:t>搜索引擎自己是 </a:t>
            </a:r>
            <a:r>
              <a:rPr lang="en-US" altLang="zh-CN" dirty="0" smtClean="0"/>
              <a:t>search engine</a:t>
            </a:r>
            <a:r>
              <a:rPr lang="en-US" altLang="zh-CN" baseline="0" dirty="0" smtClean="0"/>
              <a:t> agent</a:t>
            </a:r>
            <a:r>
              <a:rPr lang="zh-CN" altLang="en-US" dirty="0" smtClean="0"/>
              <a:t>，它们的动作可以分为两大类，一类是直接作用在</a:t>
            </a:r>
            <a:r>
              <a:rPr lang="en-US" altLang="zh-CN" dirty="0" smtClean="0"/>
              <a:t>world</a:t>
            </a:r>
            <a:r>
              <a:rPr lang="zh-CN" altLang="en-US" dirty="0" smtClean="0"/>
              <a:t>上的，另一类是只在</a:t>
            </a:r>
            <a:r>
              <a:rPr lang="en-US" altLang="zh-CN" dirty="0" smtClean="0"/>
              <a:t>agent</a:t>
            </a:r>
            <a:r>
              <a:rPr lang="zh-CN" altLang="en-US" dirty="0" smtClean="0"/>
              <a:t>之间相互作用的。虽然有这么多种</a:t>
            </a:r>
            <a:r>
              <a:rPr lang="en-US" altLang="zh-CN" dirty="0" smtClean="0"/>
              <a:t>action</a:t>
            </a:r>
            <a:r>
              <a:rPr lang="zh-CN" altLang="en-US" dirty="0" smtClean="0"/>
              <a:t>，但是最后训练出来的模型推荐的只是用户的动作。就是红色框起来的部分</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Au </a:t>
            </a:r>
            <a:r>
              <a:rPr lang="zh-CN" altLang="en-US" dirty="0" smtClean="0"/>
              <a:t>是</a:t>
            </a:r>
            <a:r>
              <a:rPr lang="en-US" altLang="zh-CN" dirty="0" smtClean="0"/>
              <a:t>user</a:t>
            </a:r>
            <a:r>
              <a:rPr lang="en-US" altLang="zh-CN" baseline="0" dirty="0" smtClean="0"/>
              <a:t> agent</a:t>
            </a:r>
            <a:r>
              <a:rPr lang="zh-CN" altLang="en-US" baseline="0" dirty="0" smtClean="0"/>
              <a:t>的动作。</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40601372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同样的，两种</a:t>
            </a:r>
            <a:r>
              <a:rPr lang="en-US" altLang="zh-CN" dirty="0" smtClean="0"/>
              <a:t>agent</a:t>
            </a:r>
            <a:r>
              <a:rPr lang="zh-CN" altLang="en-US" dirty="0" smtClean="0"/>
              <a:t>也有自己的观测，关的也是从两个维度描述，也就是相关性维度和用户探索某个话题的深度。需要注意的是这里的观测并不是指字面意义上的直接观测，而是用户自己的判断和搜索引擎自己定的规则，并且对应的观测概率矩阵都是通过公式计算出来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581937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42742628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33</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34</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35</a:t>
            </a:fld>
            <a:endParaRPr lang="zh-CN" altLang="en-US"/>
          </a:p>
        </p:txBody>
      </p:sp>
    </p:spTree>
    <p:extLst>
      <p:ext uri="{BB962C8B-B14F-4D97-AF65-F5344CB8AC3E}">
        <p14:creationId xmlns:p14="http://schemas.microsoft.com/office/powerpoint/2010/main" val="5695830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36</a:t>
            </a:fld>
            <a:endParaRPr lang="zh-CN" altLang="en-US"/>
          </a:p>
        </p:txBody>
      </p:sp>
    </p:spTree>
    <p:extLst>
      <p:ext uri="{BB962C8B-B14F-4D97-AF65-F5344CB8AC3E}">
        <p14:creationId xmlns:p14="http://schemas.microsoft.com/office/powerpoint/2010/main" val="22799600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37</a:t>
            </a:fld>
            <a:endParaRPr lang="zh-CN" altLang="en-US"/>
          </a:p>
        </p:txBody>
      </p:sp>
    </p:spTree>
    <p:extLst>
      <p:ext uri="{BB962C8B-B14F-4D97-AF65-F5344CB8AC3E}">
        <p14:creationId xmlns:p14="http://schemas.microsoft.com/office/powerpoint/2010/main" val="6881625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38</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是可观察的，就是果农每做一次移动，他是可以知到自己处在哪一个格子中的。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所以我们再来看</a:t>
            </a:r>
            <a:r>
              <a:rPr lang="en-US" altLang="zh-CN" dirty="0" smtClean="0"/>
              <a:t>MDP</a:t>
            </a:r>
            <a:r>
              <a:rPr lang="zh-CN" altLang="en-US" dirty="0" smtClean="0"/>
              <a:t>的一般性定义。一个</a:t>
            </a:r>
            <a:r>
              <a:rPr lang="en-US" altLang="zh-CN" dirty="0" smtClean="0"/>
              <a:t>MDP</a:t>
            </a:r>
            <a:r>
              <a:rPr lang="zh-CN" altLang="en-US" dirty="0" smtClean="0"/>
              <a:t>可以表示为一个五元组，其中，</a:t>
            </a:r>
            <a:endParaRPr lang="en-US" altLang="zh-CN" dirty="0" smtClean="0"/>
          </a:p>
          <a:p>
            <a:r>
              <a:rPr lang="en-US" altLang="zh-CN" dirty="0" smtClean="0"/>
              <a:t>S  </a:t>
            </a:r>
            <a:r>
              <a:rPr lang="zh-CN" altLang="en-US" dirty="0" smtClean="0"/>
              <a:t>就是</a:t>
            </a:r>
            <a:r>
              <a:rPr lang="en-US" altLang="zh-CN" dirty="0" smtClean="0"/>
              <a:t>States</a:t>
            </a:r>
            <a:r>
              <a:rPr lang="zh-CN" altLang="en-US" dirty="0" smtClean="0"/>
              <a:t>，比如在蚊子芒果问题中果农所处的格子每个格子就可以代表一个状态。</a:t>
            </a:r>
            <a:endParaRPr lang="en-US" altLang="zh-CN" dirty="0" smtClean="0"/>
          </a:p>
          <a:p>
            <a:r>
              <a:rPr lang="en-US" altLang="zh-CN" dirty="0" smtClean="0"/>
              <a:t>A  </a:t>
            </a:r>
            <a:r>
              <a:rPr lang="zh-CN" altLang="en-US" dirty="0" smtClean="0"/>
              <a:t>就是</a:t>
            </a:r>
            <a:r>
              <a:rPr lang="en-US" altLang="zh-CN" dirty="0" smtClean="0"/>
              <a:t>agent</a:t>
            </a:r>
            <a:r>
              <a:rPr lang="zh-CN" altLang="en-US" dirty="0" smtClean="0"/>
              <a:t>能够采取的动作，比如果农的左移和右移。</a:t>
            </a:r>
            <a:endParaRPr lang="en-US" altLang="zh-CN" dirty="0" smtClean="0"/>
          </a:p>
          <a:p>
            <a:r>
              <a:rPr lang="en-US" altLang="zh-CN" dirty="0" smtClean="0"/>
              <a:t>M </a:t>
            </a:r>
            <a:r>
              <a:rPr lang="zh-CN" altLang="en-US" dirty="0" smtClean="0"/>
              <a:t>就是状态转移概率矩阵，描述当</a:t>
            </a:r>
            <a:r>
              <a:rPr lang="en-US" altLang="zh-CN" dirty="0" smtClean="0"/>
              <a:t>agent</a:t>
            </a:r>
            <a:r>
              <a:rPr lang="zh-CN" altLang="en-US" dirty="0" smtClean="0"/>
              <a:t>处在采取某个</a:t>
            </a:r>
            <a:r>
              <a:rPr lang="en-US" altLang="zh-CN" dirty="0" smtClean="0"/>
              <a:t>action</a:t>
            </a:r>
            <a:r>
              <a:rPr lang="zh-CN" altLang="en-US" dirty="0" smtClean="0"/>
              <a:t>后从某个状态转移到另外一状态的概率分布。</a:t>
            </a:r>
            <a:endParaRPr lang="en-US" altLang="zh-CN" dirty="0" smtClean="0"/>
          </a:p>
          <a:p>
            <a:r>
              <a:rPr lang="en-US" altLang="zh-CN" dirty="0" smtClean="0"/>
              <a:t>R </a:t>
            </a:r>
            <a:r>
              <a:rPr lang="zh-CN" altLang="en-US" dirty="0" smtClean="0"/>
              <a:t>为了衡量</a:t>
            </a:r>
            <a:r>
              <a:rPr lang="en-US" altLang="zh-CN" dirty="0" smtClean="0"/>
              <a:t>agent</a:t>
            </a:r>
            <a:r>
              <a:rPr lang="zh-CN" altLang="en-US" dirty="0" smtClean="0"/>
              <a:t>处在某个状态和采取某个行动的价值，引入</a:t>
            </a:r>
            <a:r>
              <a:rPr lang="en-US" altLang="zh-CN" dirty="0" smtClean="0"/>
              <a:t>immediate reward</a:t>
            </a:r>
            <a:r>
              <a:rPr lang="zh-CN" altLang="en-US" dirty="0" smtClean="0"/>
              <a:t>的概念，随着</a:t>
            </a:r>
            <a:r>
              <a:rPr lang="en-US" altLang="zh-CN" dirty="0" smtClean="0"/>
              <a:t>agent</a:t>
            </a:r>
            <a:r>
              <a:rPr lang="zh-CN" altLang="en-US" dirty="0" smtClean="0"/>
              <a:t>的每次行动，都会得到一个相应的</a:t>
            </a:r>
            <a:r>
              <a:rPr lang="en-US" altLang="zh-CN" dirty="0" smtClean="0"/>
              <a:t>reward</a:t>
            </a:r>
            <a:r>
              <a:rPr lang="zh-CN" altLang="en-US" dirty="0" smtClean="0"/>
              <a:t>。比如果农右移</a:t>
            </a:r>
            <a:r>
              <a:rPr lang="en-US" altLang="zh-CN" dirty="0" smtClean="0"/>
              <a:t>+1 </a:t>
            </a:r>
            <a:r>
              <a:rPr lang="zh-CN" altLang="en-US" dirty="0" smtClean="0"/>
              <a:t>左移</a:t>
            </a:r>
            <a:r>
              <a:rPr lang="en-US" altLang="zh-CN" dirty="0" smtClean="0"/>
              <a:t>-1</a:t>
            </a:r>
          </a:p>
          <a:p>
            <a:r>
              <a:rPr lang="en-US" altLang="zh-CN" dirty="0" smtClean="0"/>
              <a:t>Gamma:  discount</a:t>
            </a:r>
            <a:r>
              <a:rPr lang="en-US" altLang="zh-CN" baseline="0" dirty="0" smtClean="0"/>
              <a:t> factor,</a:t>
            </a:r>
            <a:r>
              <a:rPr lang="zh-CN" altLang="en-US" baseline="0" dirty="0" smtClean="0"/>
              <a:t>是模型训练的一个参数，有点学习率的那种意思。</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2200175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MDP </a:t>
            </a:r>
            <a:r>
              <a:rPr lang="zh-CN" altLang="en-US" dirty="0" smtClean="0"/>
              <a:t>模型要解决的就是求一个</a:t>
            </a:r>
            <a:r>
              <a:rPr lang="en-US" altLang="zh-CN" dirty="0" smtClean="0"/>
              <a:t>policy</a:t>
            </a:r>
            <a:r>
              <a:rPr lang="zh-CN" altLang="en-US" dirty="0" smtClean="0"/>
              <a:t>，他实际上表现为一种</a:t>
            </a:r>
            <a:r>
              <a:rPr lang="en-US" altLang="zh-CN" dirty="0" smtClean="0"/>
              <a:t>States</a:t>
            </a:r>
            <a:r>
              <a:rPr lang="zh-CN" altLang="en-US" dirty="0" smtClean="0"/>
              <a:t>到</a:t>
            </a:r>
            <a:r>
              <a:rPr lang="en-US" altLang="zh-CN" dirty="0" smtClean="0"/>
              <a:t>Action</a:t>
            </a:r>
            <a:r>
              <a:rPr lang="zh-CN" altLang="en-US" dirty="0" smtClean="0"/>
              <a:t>的映射。可以认为说是一种策略，就是处在某个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endParaRPr lang="en-US" altLang="zh-CN" dirty="0" smtClean="0"/>
          </a:p>
          <a:p>
            <a:endParaRPr lang="en-US" altLang="zh-CN" dirty="0" smtClean="0"/>
          </a:p>
          <a:p>
            <a:r>
              <a:rPr lang="zh-CN" altLang="en-US" dirty="0" smtClean="0"/>
              <a:t>这个假设的意思是当我们拿到一个训练样本的时候，比如是一个用户一天的搜索日志，我们假设用户的一条查询是一个</a:t>
            </a:r>
            <a:r>
              <a:rPr lang="en-US" altLang="zh-CN" dirty="0" smtClean="0"/>
              <a:t>action</a:t>
            </a:r>
            <a:r>
              <a:rPr lang="zh-CN" altLang="en-US" dirty="0" smtClean="0"/>
              <a:t>。用户的查询个数一定是有限个数，也就是说用户行动的次数是有限次数，模型的训练也只需要关心用户采取的</a:t>
            </a:r>
            <a:r>
              <a:rPr lang="en-US" altLang="zh-CN" dirty="0" smtClean="0"/>
              <a:t>action</a:t>
            </a:r>
            <a:r>
              <a:rPr lang="zh-CN" altLang="en-US" dirty="0" smtClean="0"/>
              <a:t>的次数。</a:t>
            </a:r>
            <a:endParaRPr lang="en-US" altLang="zh-CN" dirty="0" smtClean="0"/>
          </a:p>
          <a:p>
            <a:endParaRPr lang="en-US" altLang="zh-CN" dirty="0" smtClean="0"/>
          </a:p>
          <a:p>
            <a:r>
              <a:rPr lang="zh-CN" altLang="en-US" dirty="0" smtClean="0"/>
              <a:t>基于以上假设得出的</a:t>
            </a:r>
            <a:r>
              <a:rPr lang="en-US" altLang="zh-CN" dirty="0" smtClean="0"/>
              <a:t>solution</a:t>
            </a:r>
            <a:r>
              <a:rPr lang="zh-CN" altLang="en-US" dirty="0" smtClean="0"/>
              <a:t>就叫做</a:t>
            </a:r>
            <a:r>
              <a:rPr lang="en-US" altLang="zh-CN" dirty="0" smtClean="0"/>
              <a:t>finite horizon solution,</a:t>
            </a:r>
            <a:r>
              <a:rPr lang="en-US" altLang="zh-CN" baseline="0" dirty="0" smtClean="0"/>
              <a:t> horizon length</a:t>
            </a:r>
            <a:r>
              <a:rPr lang="zh-CN" altLang="en-US" baseline="0" dirty="0" smtClean="0"/>
              <a:t>就是在我们拿到的一个训练样本中，</a:t>
            </a:r>
            <a:r>
              <a:rPr lang="en-US" altLang="zh-CN" baseline="0" dirty="0" smtClean="0"/>
              <a:t>agent</a:t>
            </a:r>
            <a:r>
              <a:rPr lang="zh-CN" altLang="en-US" baseline="0" dirty="0" smtClean="0"/>
              <a:t>总共行动了几次的这个次数就是</a:t>
            </a:r>
            <a:r>
              <a:rPr lang="en-US" altLang="zh-CN" baseline="0" dirty="0" smtClean="0"/>
              <a:t>horizon length</a:t>
            </a:r>
            <a:r>
              <a:rPr lang="zh-CN" altLang="en-US" baseline="0" dirty="0" smtClean="0"/>
              <a:t>。</a:t>
            </a:r>
            <a:endParaRPr lang="en-US" altLang="zh-CN" baseline="0" dirty="0" smtClean="0"/>
          </a:p>
          <a:p>
            <a:endParaRPr lang="en-US" altLang="zh-CN" baseline="0" dirty="0" smtClean="0"/>
          </a:p>
          <a:p>
            <a:r>
              <a:rPr lang="zh-CN" altLang="en-US" baseline="0" dirty="0" smtClean="0"/>
              <a:t>关于</a:t>
            </a:r>
            <a:r>
              <a:rPr lang="en-US" altLang="zh-CN" baseline="0" dirty="0" smtClean="0"/>
              <a:t>value function</a:t>
            </a:r>
            <a:r>
              <a:rPr lang="zh-CN" altLang="en-US" baseline="0" dirty="0" smtClean="0"/>
              <a:t>的计算方法会在后面介绍。</a:t>
            </a:r>
            <a:endParaRPr lang="en-US" altLang="zh-CN" dirty="0" smtClean="0"/>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8</a:t>
            </a:fld>
            <a:endParaRPr lang="zh-CN" altLang="en-US"/>
          </a:p>
        </p:txBody>
      </p:sp>
    </p:spTree>
    <p:extLst>
      <p:ext uri="{BB962C8B-B14F-4D97-AF65-F5344CB8AC3E}">
        <p14:creationId xmlns:p14="http://schemas.microsoft.com/office/powerpoint/2010/main" val="89934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a:t>
            </a:r>
            <a:r>
              <a:rPr lang="en-US" altLang="zh-CN" dirty="0" smtClean="0"/>
              <a:t>MDP</a:t>
            </a:r>
            <a:r>
              <a:rPr lang="zh-CN" altLang="en-US" dirty="0" smtClean="0"/>
              <a:t>有了一个整体的了解之后，我们开始了解</a:t>
            </a:r>
            <a:r>
              <a:rPr lang="en-US" altLang="zh-CN" dirty="0" smtClean="0"/>
              <a:t>POMDP</a:t>
            </a:r>
            <a:r>
              <a:rPr lang="en-US" altLang="zh-CN" baseline="0" dirty="0" smtClean="0"/>
              <a:t> </a:t>
            </a:r>
            <a:r>
              <a:rPr lang="zh-CN" altLang="en-US" baseline="0" dirty="0" smtClean="0"/>
              <a:t>部分可观察马尔科夫过程。还是通过一个简单的例子带入。就是老虎问题这是一个典型的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zh-CN" altLang="en-US" baseline="0" dirty="0" smtClean="0"/>
              <a:t>。现在有一个人站在走廊的中间，他的左边和右边各有一扇门，老虎可能藏在任何一扇门的后面，但是</a:t>
            </a:r>
            <a:r>
              <a:rPr lang="en-US" altLang="zh-CN" baseline="0" dirty="0" smtClean="0"/>
              <a:t>agent</a:t>
            </a:r>
            <a:r>
              <a:rPr lang="zh-CN" altLang="en-US" baseline="0" dirty="0" smtClean="0"/>
              <a:t>能做的动作只有用耳朵听，开右边的门和开左边的门这三种。并且这个人只有</a:t>
            </a:r>
            <a:r>
              <a:rPr lang="en-US" altLang="zh-CN" baseline="0" dirty="0" smtClean="0"/>
              <a:t>10000</a:t>
            </a:r>
            <a:r>
              <a:rPr lang="zh-CN" altLang="en-US" baseline="0" dirty="0" smtClean="0"/>
              <a:t>点的分数。假如他不小心开到了有老虎的那扇门，就扣</a:t>
            </a:r>
            <a:r>
              <a:rPr lang="en-US" altLang="zh-CN" baseline="0" dirty="0" smtClean="0"/>
              <a:t>100</a:t>
            </a:r>
            <a:r>
              <a:rPr lang="zh-CN" altLang="en-US" baseline="0" dirty="0" smtClean="0"/>
              <a:t>点，反之加</a:t>
            </a:r>
            <a:r>
              <a:rPr lang="en-US" altLang="zh-CN" baseline="0" dirty="0" smtClean="0"/>
              <a:t>10</a:t>
            </a:r>
            <a:r>
              <a:rPr lang="zh-CN" altLang="en-US" baseline="0" dirty="0" smtClean="0"/>
              <a:t>点，如果他什么也不做只是听声音猜测，测会扣</a:t>
            </a:r>
            <a:r>
              <a:rPr lang="en-US" altLang="zh-CN" baseline="0" dirty="0" smtClean="0"/>
              <a:t>1</a:t>
            </a:r>
            <a:r>
              <a:rPr lang="zh-CN" altLang="en-US" baseline="0" dirty="0" smtClean="0"/>
              <a:t>点。每次</a:t>
            </a:r>
            <a:r>
              <a:rPr lang="en-US" altLang="zh-CN" baseline="0" dirty="0" smtClean="0"/>
              <a:t>agent</a:t>
            </a:r>
            <a:r>
              <a:rPr lang="zh-CN" altLang="en-US" baseline="0" dirty="0" smtClean="0"/>
              <a:t>行动过后，老虎的位置可能会变化，但总的来说就是只有两种状态，老虎在右边或者老虎在左边。</a:t>
            </a:r>
            <a:endParaRPr lang="en-US" altLang="zh-CN" baseline="0" dirty="0" smtClean="0"/>
          </a:p>
          <a:p>
            <a:endParaRPr lang="en-US" altLang="zh-CN" baseline="0" dirty="0" smtClean="0"/>
          </a:p>
          <a:p>
            <a:r>
              <a:rPr lang="zh-CN" altLang="en-US" baseline="0" dirty="0" smtClean="0"/>
              <a:t>此外，每次</a:t>
            </a:r>
            <a:r>
              <a:rPr lang="en-US" altLang="zh-CN" baseline="0" dirty="0" smtClean="0"/>
              <a:t>agent</a:t>
            </a:r>
            <a:r>
              <a:rPr lang="zh-CN" altLang="en-US" baseline="0" dirty="0" smtClean="0"/>
              <a:t>倾听过后会做出自己的猜测，猜测老虎是在哪一边。就是</a:t>
            </a:r>
            <a:r>
              <a:rPr lang="en-US" altLang="zh-CN" baseline="0" dirty="0" smtClean="0"/>
              <a:t>observation</a:t>
            </a:r>
            <a:r>
              <a:rPr lang="zh-CN" altLang="en-US" baseline="0" dirty="0" smtClean="0"/>
              <a:t>。需要注意这里的观测是</a:t>
            </a:r>
            <a:r>
              <a:rPr lang="en-US" altLang="zh-CN" baseline="0" dirty="0" smtClean="0"/>
              <a:t>agent</a:t>
            </a:r>
            <a:r>
              <a:rPr lang="zh-CN" altLang="en-US" baseline="0" dirty="0" smtClean="0"/>
              <a:t>代表的是</a:t>
            </a:r>
            <a:r>
              <a:rPr lang="en-US" altLang="zh-CN" baseline="0" dirty="0" smtClean="0"/>
              <a:t>agent</a:t>
            </a:r>
            <a:r>
              <a:rPr lang="zh-CN" altLang="en-US" baseline="0" dirty="0" smtClean="0"/>
              <a:t>主观的一种判断，并不代表真正客观的状态。</a:t>
            </a:r>
            <a:endParaRPr lang="en-US" altLang="zh-CN" dirty="0" smtClean="0"/>
          </a:p>
          <a:p>
            <a:endParaRPr lang="en-US" altLang="zh-CN"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2018/4/13</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notesSlide" Target="../notesSlides/notesSlide28.xml"/><Relationship Id="rId7" Type="http://schemas.openxmlformats.org/officeDocument/2006/relationships/image" Target="../media/image35.wmf"/><Relationship Id="rId12"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1.bin"/><Relationship Id="rId11" Type="http://schemas.openxmlformats.org/officeDocument/2006/relationships/oleObject" Target="../embeddings/oleObject13.bin"/><Relationship Id="rId5" Type="http://schemas.openxmlformats.org/officeDocument/2006/relationships/image" Target="../media/image34.wmf"/><Relationship Id="rId10" Type="http://schemas.openxmlformats.org/officeDocument/2006/relationships/image" Target="../media/image36.png"/><Relationship Id="rId4" Type="http://schemas.openxmlformats.org/officeDocument/2006/relationships/oleObject" Target="../embeddings/oleObject10.bin"/><Relationship Id="rId9" Type="http://schemas.openxmlformats.org/officeDocument/2006/relationships/oleObject" Target="../embeddings/oleObject12.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image" Target="../media/image39.w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5.bin"/><Relationship Id="rId5" Type="http://schemas.openxmlformats.org/officeDocument/2006/relationships/image" Target="../media/image38.wmf"/><Relationship Id="rId4" Type="http://schemas.openxmlformats.org/officeDocument/2006/relationships/oleObject" Target="../embeddings/oleObject14.bin"/></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5.xml"/><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7.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7.wmf"/><Relationship Id="rId5" Type="http://schemas.openxmlformats.org/officeDocument/2006/relationships/oleObject" Target="../embeddings/oleObject7.bin"/><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7662" t="33155" r="32180" b="17573"/>
          <a:stretch/>
        </p:blipFill>
        <p:spPr>
          <a:xfrm>
            <a:off x="138401" y="804996"/>
            <a:ext cx="8864887" cy="5219286"/>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7433" t="30577" r="32041" b="17296"/>
          <a:stretch/>
        </p:blipFill>
        <p:spPr>
          <a:xfrm>
            <a:off x="138401" y="923330"/>
            <a:ext cx="8837539" cy="540638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rotWithShape="1">
          <a:blip r:embed="rId3"/>
          <a:srcRect l="22016" t="25392" r="35554" b="20493"/>
          <a:stretch/>
        </p:blipFill>
        <p:spPr>
          <a:xfrm>
            <a:off x="823942" y="737685"/>
            <a:ext cx="7878890" cy="5652357"/>
          </a:xfrm>
          <a:prstGeom prst="rect">
            <a:avLst/>
          </a:prstGeom>
        </p:spPr>
      </p:pic>
    </p:spTree>
    <p:extLst>
      <p:ext uri="{BB962C8B-B14F-4D97-AF65-F5344CB8AC3E}">
        <p14:creationId xmlns:p14="http://schemas.microsoft.com/office/powerpoint/2010/main" val="13368266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1330" t="24747" r="32711" b="18268"/>
          <a:stretch/>
        </p:blipFill>
        <p:spPr>
          <a:xfrm>
            <a:off x="1118795" y="923330"/>
            <a:ext cx="7584142" cy="5289452"/>
          </a:xfrm>
          <a:prstGeom prst="rect">
            <a:avLst/>
          </a:prstGeom>
        </p:spPr>
      </p:pic>
    </p:spTree>
    <p:extLst>
      <p:ext uri="{BB962C8B-B14F-4D97-AF65-F5344CB8AC3E}">
        <p14:creationId xmlns:p14="http://schemas.microsoft.com/office/powerpoint/2010/main" val="41879692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23724" t="24525" r="40299" b="18197"/>
          <a:stretch/>
        </p:blipFill>
        <p:spPr>
          <a:xfrm>
            <a:off x="1398494" y="579084"/>
            <a:ext cx="6562165" cy="5876876"/>
          </a:xfrm>
          <a:prstGeom prst="rect">
            <a:avLst/>
          </a:prstGeom>
        </p:spPr>
      </p:pic>
      <p:grpSp>
        <p:nvGrpSpPr>
          <p:cNvPr id="12" name="组合 11"/>
          <p:cNvGrpSpPr/>
          <p:nvPr/>
        </p:nvGrpSpPr>
        <p:grpSpPr>
          <a:xfrm>
            <a:off x="0" y="0"/>
            <a:ext cx="4763387" cy="461665"/>
            <a:chOff x="0" y="0"/>
            <a:chExt cx="2898684" cy="461665"/>
          </a:xfrm>
        </p:grpSpPr>
        <p:sp>
          <p:nvSpPr>
            <p:cNvPr id="13" name="文本框 12"/>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4" name="直接连接符 13"/>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3488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0"/>
            <a:ext cx="4763387" cy="461665"/>
            <a:chOff x="0" y="0"/>
            <a:chExt cx="2898684" cy="461665"/>
          </a:xfrm>
        </p:grpSpPr>
        <p:sp>
          <p:nvSpPr>
            <p:cNvPr id="11" name="文本框 10"/>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a:t>
              </a:r>
              <a:endParaRPr lang="zh-CN" altLang="en-US" sz="1350" b="1" dirty="0">
                <a:solidFill>
                  <a:schemeClr val="bg1">
                    <a:lumMod val="75000"/>
                  </a:schemeClr>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2685" t="31645" r="24141" b="20627"/>
          <a:stretch/>
        </p:blipFill>
        <p:spPr>
          <a:xfrm>
            <a:off x="0" y="551191"/>
            <a:ext cx="9014463" cy="5267833"/>
          </a:xfrm>
          <a:prstGeom prst="rect">
            <a:avLst/>
          </a:prstGeom>
        </p:spPr>
      </p:pic>
      <p:sp>
        <p:nvSpPr>
          <p:cNvPr id="7" name="文本框 6"/>
          <p:cNvSpPr txBox="1"/>
          <p:nvPr/>
        </p:nvSpPr>
        <p:spPr>
          <a:xfrm>
            <a:off x="0" y="5993609"/>
            <a:ext cx="8633459"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smtClean="0"/>
              <a:t>B : A distribution over states. Updated after every value iteration</a:t>
            </a:r>
            <a:endParaRPr lang="zh-CN" altLang="en-US" sz="2400" dirty="0"/>
          </a:p>
        </p:txBody>
      </p: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590435"/>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8" name="矩形 7"/>
          <p:cNvSpPr/>
          <p:nvPr/>
        </p:nvSpPr>
        <p:spPr>
          <a:xfrm>
            <a:off x="721895" y="4257505"/>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10551" y="4861736"/>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grpSp>
        <p:nvGrpSpPr>
          <p:cNvPr id="9" name="组合 8"/>
          <p:cNvGrpSpPr/>
          <p:nvPr/>
        </p:nvGrpSpPr>
        <p:grpSpPr>
          <a:xfrm>
            <a:off x="0" y="0"/>
            <a:ext cx="4763387" cy="461665"/>
            <a:chOff x="0" y="0"/>
            <a:chExt cx="2898684" cy="461665"/>
          </a:xfrm>
        </p:grpSpPr>
        <p:sp>
          <p:nvSpPr>
            <p:cNvPr id="10" name="文本框 9"/>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2" name="图片 11"/>
          <p:cNvPicPr>
            <a:picLocks noChangeAspect="1"/>
          </p:cNvPicPr>
          <p:nvPr/>
        </p:nvPicPr>
        <p:blipFill rotWithShape="1">
          <a:blip r:embed="rId3"/>
          <a:srcRect l="13638" t="45107" r="65208" b="36252"/>
          <a:stretch/>
        </p:blipFill>
        <p:spPr>
          <a:xfrm>
            <a:off x="1985698" y="1486698"/>
            <a:ext cx="4999891" cy="2478302"/>
          </a:xfrm>
          <a:prstGeom prst="rect">
            <a:avLst/>
          </a:prstGeom>
        </p:spPr>
      </p:pic>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38401" y="4948534"/>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3"/>
          <a:srcRect l="13759" t="33711" r="65125" b="38597"/>
          <a:stretch/>
        </p:blipFill>
        <p:spPr>
          <a:xfrm>
            <a:off x="2174855" y="1066799"/>
            <a:ext cx="4854806" cy="3581401"/>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66274" y="1866200"/>
            <a:ext cx="7437753" cy="3431709"/>
          </a:xfrm>
          <a:prstGeom prst="rect">
            <a:avLst/>
          </a:prstGeom>
        </p:spPr>
        <p:txBody>
          <a:bodyPr wrap="square">
            <a:spAutoFit/>
          </a:bodyPr>
          <a:lstStyle/>
          <a:p>
            <a:r>
              <a:rPr lang="zh-CN" altLang="en-US" sz="2800" dirty="0"/>
              <a:t>求</a:t>
            </a:r>
            <a:r>
              <a:rPr lang="en-US" altLang="zh-CN" sz="2800" dirty="0"/>
              <a:t>value function</a:t>
            </a:r>
            <a:r>
              <a:rPr lang="zh-CN" altLang="en-US" sz="2800" dirty="0"/>
              <a:t>的可以分为以下几个步骤：</a:t>
            </a:r>
            <a:endParaRPr lang="en-US" altLang="zh-CN" sz="2800" dirty="0"/>
          </a:p>
          <a:p>
            <a:pPr marL="385763" indent="-385763">
              <a:buAutoNum type="arabicPeriod"/>
            </a:pPr>
            <a:r>
              <a:rPr lang="zh-CN" altLang="en-US" sz="2800" dirty="0"/>
              <a:t>求在已知一个</a:t>
            </a:r>
            <a:r>
              <a:rPr lang="en-US" altLang="zh-CN" sz="2800" dirty="0"/>
              <a:t>a</a:t>
            </a:r>
            <a:r>
              <a:rPr lang="zh-CN" altLang="en-US" sz="2800" dirty="0"/>
              <a:t>和</a:t>
            </a:r>
            <a:r>
              <a:rPr lang="en-US" altLang="zh-CN" sz="2800" dirty="0"/>
              <a:t>o</a:t>
            </a:r>
            <a:r>
              <a:rPr lang="zh-CN" altLang="en-US" sz="2800" dirty="0"/>
              <a:t>的情况下如何计算一个</a:t>
            </a:r>
            <a:r>
              <a:rPr lang="en-US" altLang="zh-CN" sz="2800" dirty="0"/>
              <a:t>belief state</a:t>
            </a:r>
            <a:r>
              <a:rPr lang="zh-CN" altLang="en-US" sz="2800" dirty="0"/>
              <a:t>的值</a:t>
            </a:r>
            <a:r>
              <a:rPr lang="en-US" altLang="zh-CN" sz="2800" dirty="0"/>
              <a:t>(value)</a:t>
            </a:r>
            <a:r>
              <a:rPr lang="zh-CN" altLang="en-US" sz="2800" dirty="0"/>
              <a:t>。</a:t>
            </a:r>
            <a:endParaRPr lang="en-US" altLang="zh-CN" sz="2800" dirty="0"/>
          </a:p>
          <a:p>
            <a:pPr marL="385763" indent="-385763">
              <a:buAutoNum type="arabicPeriod"/>
            </a:pPr>
            <a:r>
              <a:rPr lang="zh-CN" altLang="en-US" sz="2800" dirty="0"/>
              <a:t>在已知一个</a:t>
            </a:r>
            <a:r>
              <a:rPr lang="en-US" altLang="zh-CN" sz="2800" dirty="0"/>
              <a:t>a</a:t>
            </a:r>
            <a:r>
              <a:rPr lang="zh-CN" altLang="en-US" sz="2800" dirty="0"/>
              <a:t>和</a:t>
            </a:r>
            <a:r>
              <a:rPr lang="en-US" altLang="zh-CN" sz="2800" dirty="0"/>
              <a:t>o</a:t>
            </a:r>
            <a:r>
              <a:rPr lang="zh-CN" altLang="en-US" sz="2800" dirty="0"/>
              <a:t>，并且在有限的时刻内计算所有的</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已知一个</a:t>
            </a:r>
            <a:r>
              <a:rPr lang="en-US" altLang="zh-CN" sz="2800" dirty="0"/>
              <a:t>action</a:t>
            </a:r>
            <a:r>
              <a:rPr lang="zh-CN" altLang="en-US" sz="2800" dirty="0"/>
              <a:t>如何计算一个</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如何计算一个</a:t>
            </a:r>
            <a:r>
              <a:rPr lang="en-US" altLang="zh-CN" sz="2800" dirty="0"/>
              <a:t>belief state</a:t>
            </a:r>
            <a:r>
              <a:rPr lang="zh-CN" altLang="en-US" sz="2800" dirty="0"/>
              <a:t>的实际的值。</a:t>
            </a:r>
            <a:endParaRPr lang="en-US" altLang="zh-CN" sz="2800" dirty="0"/>
          </a:p>
          <a:p>
            <a:endParaRPr lang="en-US" altLang="zh-CN" sz="2100" dirty="0"/>
          </a:p>
        </p:txBody>
      </p:sp>
      <p:grpSp>
        <p:nvGrpSpPr>
          <p:cNvPr id="5" name="组合 4"/>
          <p:cNvGrpSpPr/>
          <p:nvPr/>
        </p:nvGrpSpPr>
        <p:grpSpPr>
          <a:xfrm>
            <a:off x="0" y="0"/>
            <a:ext cx="6475228" cy="461665"/>
            <a:chOff x="0" y="0"/>
            <a:chExt cx="3940398" cy="461665"/>
          </a:xfrm>
        </p:grpSpPr>
        <p:sp>
          <p:nvSpPr>
            <p:cNvPr id="8" name="文本框 7"/>
            <p:cNvSpPr txBox="1"/>
            <p:nvPr/>
          </p:nvSpPr>
          <p:spPr>
            <a:xfrm>
              <a:off x="0" y="0"/>
              <a:ext cx="3940398" cy="461665"/>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613430" y="773021"/>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4018213" y="3139145"/>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307431" y="2273432"/>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grpSp>
        <p:nvGrpSpPr>
          <p:cNvPr id="16" name="组合 15"/>
          <p:cNvGrpSpPr/>
          <p:nvPr/>
        </p:nvGrpSpPr>
        <p:grpSpPr>
          <a:xfrm>
            <a:off x="0" y="0"/>
            <a:ext cx="7878727" cy="769441"/>
            <a:chOff x="0" y="0"/>
            <a:chExt cx="4794475" cy="769441"/>
          </a:xfrm>
        </p:grpSpPr>
        <p:sp>
          <p:nvSpPr>
            <p:cNvPr id="17" name="文本框 16"/>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8" name="直接连接符 17"/>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7763"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7764"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7765"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7766"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19155" y="1057840"/>
            <a:ext cx="8495236"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1534346" y="2084903"/>
            <a:ext cx="6344381" cy="3943804"/>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418461" y="2070032"/>
            <a:ext cx="3486587" cy="738664"/>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r>
              <a:rPr lang="zh-CN" altLang="en-US" sz="2100" dirty="0" smtClean="0"/>
              <a:t>。</a:t>
            </a:r>
            <a:endParaRPr lang="en-US" altLang="zh-CN" sz="2100" dirty="0"/>
          </a:p>
        </p:txBody>
      </p:sp>
      <p:pic>
        <p:nvPicPr>
          <p:cNvPr id="2" name="图片 1"/>
          <p:cNvPicPr>
            <a:picLocks noChangeAspect="1"/>
          </p:cNvPicPr>
          <p:nvPr/>
        </p:nvPicPr>
        <p:blipFill rotWithShape="1">
          <a:blip r:embed="rId3"/>
          <a:srcRect l="11717" t="47449" r="64019" b="24015"/>
          <a:stretch/>
        </p:blipFill>
        <p:spPr>
          <a:xfrm>
            <a:off x="339752" y="1410045"/>
            <a:ext cx="4838303" cy="320072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603584"/>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7030A0"/>
                  </a:solidFill>
                </a:rPr>
                <a:t>Computing All </a:t>
              </a:r>
              <a:r>
                <a:rPr lang="en-US" altLang="zh-CN" sz="2000" b="1" u="sng" dirty="0">
                  <a:solidFill>
                    <a:srgbClr val="7030A0"/>
                  </a:solidFill>
                </a:rPr>
                <a:t>Belief State Values from an Action and Observation </a:t>
              </a:r>
              <a:endParaRPr lang="zh-CN" altLang="en-US" sz="2000" b="1" u="sng" dirty="0">
                <a:solidFill>
                  <a:srgbClr val="7030A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2017" t="46524" r="63446" b="26049"/>
          <a:stretch/>
        </p:blipFill>
        <p:spPr>
          <a:xfrm>
            <a:off x="1743740" y="1621792"/>
            <a:ext cx="6112880" cy="3843178"/>
          </a:xfrm>
          <a:prstGeom prst="rect">
            <a:avLst/>
          </a:prstGeom>
        </p:spPr>
      </p:pic>
      <p:grpSp>
        <p:nvGrpSpPr>
          <p:cNvPr id="5" name="组合 4"/>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grpSp>
        <p:nvGrpSpPr>
          <p:cNvPr id="8" name="组合 7"/>
          <p:cNvGrpSpPr/>
          <p:nvPr/>
        </p:nvGrpSpPr>
        <p:grpSpPr>
          <a:xfrm>
            <a:off x="0" y="0"/>
            <a:ext cx="7878727" cy="769441"/>
            <a:chOff x="0" y="0"/>
            <a:chExt cx="4794475" cy="769441"/>
          </a:xfrm>
        </p:grpSpPr>
        <p:sp>
          <p:nvSpPr>
            <p:cNvPr id="9" name="文本框 8"/>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grpSp>
        <p:nvGrpSpPr>
          <p:cNvPr id="9" name="组合 8"/>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6656" t="15657" r="9879" b="48479"/>
          <a:stretch/>
        </p:blipFill>
        <p:spPr>
          <a:xfrm>
            <a:off x="340422" y="577618"/>
            <a:ext cx="8505867" cy="3209474"/>
          </a:xfrm>
          <a:prstGeom prst="rect">
            <a:avLst/>
          </a:prstGeom>
        </p:spPr>
      </p:pic>
      <p:pic>
        <p:nvPicPr>
          <p:cNvPr id="13" name="图片 12"/>
          <p:cNvPicPr>
            <a:picLocks noChangeAspect="1"/>
          </p:cNvPicPr>
          <p:nvPr/>
        </p:nvPicPr>
        <p:blipFill rotWithShape="1">
          <a:blip r:embed="rId3"/>
          <a:srcRect l="14269" t="51771" r="53349" b="9851"/>
          <a:stretch/>
        </p:blipFill>
        <p:spPr>
          <a:xfrm>
            <a:off x="2285584" y="3787092"/>
            <a:ext cx="4370397" cy="2913597"/>
          </a:xfrm>
          <a:prstGeom prst="rect">
            <a:avLst/>
          </a:prstGeom>
        </p:spPr>
      </p:pic>
      <p:sp>
        <p:nvSpPr>
          <p:cNvPr id="8" name="矩形 7"/>
          <p:cNvSpPr/>
          <p:nvPr/>
        </p:nvSpPr>
        <p:spPr>
          <a:xfrm>
            <a:off x="340422" y="1078361"/>
            <a:ext cx="8718518" cy="187749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830524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3" name="图片 12"/>
          <p:cNvPicPr>
            <a:picLocks noChangeAspect="1"/>
          </p:cNvPicPr>
          <p:nvPr/>
        </p:nvPicPr>
        <p:blipFill rotWithShape="1">
          <a:blip r:embed="rId3"/>
          <a:srcRect l="14269" t="51771" r="53349" b="9851"/>
          <a:stretch/>
        </p:blipFill>
        <p:spPr>
          <a:xfrm>
            <a:off x="380451" y="795739"/>
            <a:ext cx="8200259" cy="5466837"/>
          </a:xfrm>
          <a:prstGeom prst="rect">
            <a:avLst/>
          </a:prstGeom>
        </p:spPr>
      </p:pic>
      <p:sp>
        <p:nvSpPr>
          <p:cNvPr id="4" name="文本框 3"/>
          <p:cNvSpPr txBox="1"/>
          <p:nvPr/>
        </p:nvSpPr>
        <p:spPr>
          <a:xfrm>
            <a:off x="1360969" y="1446028"/>
            <a:ext cx="308344" cy="369332"/>
          </a:xfrm>
          <a:prstGeom prst="rect">
            <a:avLst/>
          </a:prstGeom>
          <a:noFill/>
          <a:ln>
            <a:solidFill>
              <a:srgbClr val="FF0000"/>
            </a:solidFill>
          </a:ln>
        </p:spPr>
        <p:txBody>
          <a:bodyPr wrap="square" rtlCol="0">
            <a:spAutoFit/>
          </a:bodyPr>
          <a:lstStyle/>
          <a:p>
            <a:r>
              <a:rPr lang="en-US" altLang="zh-CN" dirty="0" smtClean="0">
                <a:solidFill>
                  <a:srgbClr val="FF0000"/>
                </a:solidFill>
              </a:rPr>
              <a:t>1</a:t>
            </a:r>
            <a:endParaRPr lang="zh-CN" altLang="en-US" dirty="0">
              <a:solidFill>
                <a:srgbClr val="FF0000"/>
              </a:solidFill>
            </a:endParaRPr>
          </a:p>
        </p:txBody>
      </p:sp>
      <p:sp>
        <p:nvSpPr>
          <p:cNvPr id="10" name="文本框 9"/>
          <p:cNvSpPr txBox="1"/>
          <p:nvPr/>
        </p:nvSpPr>
        <p:spPr>
          <a:xfrm>
            <a:off x="4103125" y="2775097"/>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2</a:t>
            </a:r>
            <a:endParaRPr lang="zh-CN" altLang="en-US" dirty="0">
              <a:solidFill>
                <a:srgbClr val="FF0000"/>
              </a:solidFill>
            </a:endParaRPr>
          </a:p>
        </p:txBody>
      </p:sp>
      <p:sp>
        <p:nvSpPr>
          <p:cNvPr id="14" name="文本框 13"/>
          <p:cNvSpPr txBox="1"/>
          <p:nvPr/>
        </p:nvSpPr>
        <p:spPr>
          <a:xfrm>
            <a:off x="3299137"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3</a:t>
            </a:r>
            <a:endParaRPr lang="zh-CN" altLang="en-US" dirty="0">
              <a:solidFill>
                <a:srgbClr val="FF0000"/>
              </a:solidFill>
            </a:endParaRPr>
          </a:p>
        </p:txBody>
      </p:sp>
      <p:sp>
        <p:nvSpPr>
          <p:cNvPr id="15" name="文本框 14"/>
          <p:cNvSpPr txBox="1"/>
          <p:nvPr/>
        </p:nvSpPr>
        <p:spPr>
          <a:xfrm>
            <a:off x="7611871" y="1815360"/>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4</a:t>
            </a:r>
            <a:endParaRPr lang="zh-CN" altLang="en-US" dirty="0">
              <a:solidFill>
                <a:srgbClr val="FF0000"/>
              </a:solidFill>
            </a:endParaRPr>
          </a:p>
        </p:txBody>
      </p:sp>
      <p:sp>
        <p:nvSpPr>
          <p:cNvPr id="16" name="文本框 15"/>
          <p:cNvSpPr txBox="1"/>
          <p:nvPr/>
        </p:nvSpPr>
        <p:spPr>
          <a:xfrm>
            <a:off x="7478443" y="5314464"/>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5</a:t>
            </a:r>
            <a:endParaRPr lang="zh-CN" altLang="en-US" dirty="0">
              <a:solidFill>
                <a:srgbClr val="FF0000"/>
              </a:solidFill>
            </a:endParaRPr>
          </a:p>
        </p:txBody>
      </p:sp>
      <p:sp>
        <p:nvSpPr>
          <p:cNvPr id="17" name="文本框 16"/>
          <p:cNvSpPr txBox="1"/>
          <p:nvPr/>
        </p:nvSpPr>
        <p:spPr>
          <a:xfrm>
            <a:off x="4649899" y="259043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6</a:t>
            </a:r>
            <a:endParaRPr lang="zh-CN" altLang="en-US" dirty="0">
              <a:solidFill>
                <a:srgbClr val="FF0000"/>
              </a:solidFill>
            </a:endParaRPr>
          </a:p>
        </p:txBody>
      </p:sp>
      <p:sp>
        <p:nvSpPr>
          <p:cNvPr id="18" name="文本框 17"/>
          <p:cNvSpPr txBox="1"/>
          <p:nvPr/>
        </p:nvSpPr>
        <p:spPr>
          <a:xfrm>
            <a:off x="1264540" y="531157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7</a:t>
            </a:r>
            <a:endParaRPr lang="zh-CN" altLang="en-US" dirty="0">
              <a:solidFill>
                <a:srgbClr val="FF0000"/>
              </a:solidFill>
            </a:endParaRPr>
          </a:p>
        </p:txBody>
      </p:sp>
      <p:sp>
        <p:nvSpPr>
          <p:cNvPr id="21" name="文本框 20"/>
          <p:cNvSpPr txBox="1"/>
          <p:nvPr/>
        </p:nvSpPr>
        <p:spPr>
          <a:xfrm>
            <a:off x="5235115"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8</a:t>
            </a:r>
            <a:endParaRPr lang="zh-CN" altLang="en-US" dirty="0">
              <a:solidFill>
                <a:srgbClr val="FF0000"/>
              </a:solidFill>
            </a:endParaRPr>
          </a:p>
        </p:txBody>
      </p:sp>
    </p:spTree>
    <p:extLst>
      <p:ext uri="{BB962C8B-B14F-4D97-AF65-F5344CB8AC3E}">
        <p14:creationId xmlns:p14="http://schemas.microsoft.com/office/powerpoint/2010/main" val="26470684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States</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8543" t="22227" r="30336" b="74799"/>
          <a:stretch/>
        </p:blipFill>
        <p:spPr>
          <a:xfrm>
            <a:off x="766304" y="717479"/>
            <a:ext cx="7654936" cy="411701"/>
          </a:xfrm>
          <a:prstGeom prst="rect">
            <a:avLst/>
          </a:prstGeom>
        </p:spPr>
      </p:pic>
      <p:pic>
        <p:nvPicPr>
          <p:cNvPr id="3" name="图片 2"/>
          <p:cNvPicPr>
            <a:picLocks noChangeAspect="1"/>
          </p:cNvPicPr>
          <p:nvPr/>
        </p:nvPicPr>
        <p:blipFill rotWithShape="1">
          <a:blip r:embed="rId4"/>
          <a:srcRect l="18535" t="38431" r="43933" b="20225"/>
          <a:stretch/>
        </p:blipFill>
        <p:spPr>
          <a:xfrm>
            <a:off x="766304" y="1578428"/>
            <a:ext cx="7448845" cy="4615543"/>
          </a:xfrm>
          <a:prstGeom prst="rect">
            <a:avLst/>
          </a:prstGeom>
        </p:spPr>
      </p:pic>
    </p:spTree>
    <p:extLst>
      <p:ext uri="{BB962C8B-B14F-4D97-AF65-F5344CB8AC3E}">
        <p14:creationId xmlns:p14="http://schemas.microsoft.com/office/powerpoint/2010/main" val="478182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0" y="0"/>
            <a:ext cx="7878727" cy="461665"/>
            <a:chOff x="0" y="0"/>
            <a:chExt cx="4794475" cy="461665"/>
          </a:xfrm>
        </p:grpSpPr>
        <p:sp>
          <p:nvSpPr>
            <p:cNvPr id="10" name="文本框 9"/>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Actions</a:t>
              </a:r>
              <a:endParaRPr lang="zh-CN" altLang="en-US" sz="2000" b="1" u="sng" dirty="0">
                <a:solidFill>
                  <a:srgbClr val="FF000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1156628" y="829339"/>
            <a:ext cx="7453424" cy="1892546"/>
            <a:chOff x="1052622" y="2275367"/>
            <a:chExt cx="7453424" cy="1892546"/>
          </a:xfrm>
        </p:grpSpPr>
        <p:grpSp>
          <p:nvGrpSpPr>
            <p:cNvPr id="3" name="组合 2"/>
            <p:cNvGrpSpPr/>
            <p:nvPr/>
          </p:nvGrpSpPr>
          <p:grpSpPr>
            <a:xfrm>
              <a:off x="1163647" y="2352031"/>
              <a:ext cx="7342399" cy="1815882"/>
              <a:chOff x="1036056" y="2532785"/>
              <a:chExt cx="7342399" cy="1815882"/>
            </a:xfrm>
          </p:grpSpPr>
          <p:graphicFrame>
            <p:nvGraphicFramePr>
              <p:cNvPr id="2" name="对象 1"/>
              <p:cNvGraphicFramePr>
                <a:graphicFrameLocks noChangeAspect="1"/>
              </p:cNvGraphicFramePr>
              <p:nvPr>
                <p:extLst>
                  <p:ext uri="{D42A27DB-BD31-4B8C-83A1-F6EECF244321}">
                    <p14:modId xmlns:p14="http://schemas.microsoft.com/office/powerpoint/2010/main" val="808980978"/>
                  </p:ext>
                </p:extLst>
              </p:nvPr>
            </p:nvGraphicFramePr>
            <p:xfrm>
              <a:off x="1156628" y="2532785"/>
              <a:ext cx="412446" cy="483404"/>
            </p:xfrm>
            <a:graphic>
              <a:graphicData uri="http://schemas.openxmlformats.org/presentationml/2006/ole">
                <mc:AlternateContent xmlns:mc="http://schemas.openxmlformats.org/markup-compatibility/2006">
                  <mc:Choice xmlns:v="urn:schemas-microsoft-com:vml" Requires="v">
                    <p:oleObj spid="_x0000_s8382" name="AxMath" r:id="rId4" imgW="147600" imgH="173160" progId="Equation.AxMath">
                      <p:embed/>
                    </p:oleObj>
                  </mc:Choice>
                  <mc:Fallback>
                    <p:oleObj name="AxMath" r:id="rId4" imgW="147600" imgH="173160" progId="Equation.AxMath">
                      <p:embed/>
                      <p:pic>
                        <p:nvPicPr>
                          <p:cNvPr id="0" name=""/>
                          <p:cNvPicPr/>
                          <p:nvPr/>
                        </p:nvPicPr>
                        <p:blipFill>
                          <a:blip r:embed="rId5"/>
                          <a:stretch>
                            <a:fillRect/>
                          </a:stretch>
                        </p:blipFill>
                        <p:spPr>
                          <a:xfrm>
                            <a:off x="1156628" y="2532785"/>
                            <a:ext cx="412446" cy="483404"/>
                          </a:xfrm>
                          <a:prstGeom prst="rect">
                            <a:avLst/>
                          </a:prstGeom>
                        </p:spPr>
                      </p:pic>
                    </p:oleObj>
                  </mc:Fallback>
                </mc:AlternateContent>
              </a:graphicData>
            </a:graphic>
          </p:graphicFrame>
          <p:sp>
            <p:nvSpPr>
              <p:cNvPr id="11" name="矩形 10"/>
              <p:cNvSpPr/>
              <p:nvPr/>
            </p:nvSpPr>
            <p:spPr>
              <a:xfrm>
                <a:off x="1689682" y="2532785"/>
                <a:ext cx="6688773" cy="1815882"/>
              </a:xfrm>
              <a:prstGeom prst="rect">
                <a:avLst/>
              </a:prstGeom>
            </p:spPr>
            <p:txBody>
              <a:bodyPr wrap="square">
                <a:spAutoFit/>
              </a:bodyPr>
              <a:lstStyle/>
              <a:p>
                <a:r>
                  <a:rPr lang="en-US" altLang="zh-CN" sz="2800" dirty="0" smtClean="0"/>
                  <a:t>Add / Remove / Keep query terms</a:t>
                </a:r>
              </a:p>
              <a:p>
                <a:r>
                  <a:rPr lang="en-US" altLang="zh-CN" sz="2800" dirty="0" smtClean="0"/>
                  <a:t>Increase / Decrease /Keep term weights</a:t>
                </a:r>
              </a:p>
              <a:p>
                <a:r>
                  <a:rPr lang="en-US" altLang="zh-CN" sz="2800" dirty="0" smtClean="0"/>
                  <a:t>Clicked and SAT clicked documents</a:t>
                </a:r>
              </a:p>
              <a:p>
                <a:r>
                  <a:rPr lang="en-US" altLang="zh-CN" sz="2800" dirty="0" smtClean="0"/>
                  <a:t>Top k returned documents</a:t>
                </a:r>
                <a:endParaRPr lang="en-US" altLang="zh-CN" sz="2800" dirty="0"/>
              </a:p>
            </p:txBody>
          </p:sp>
          <p:graphicFrame>
            <p:nvGraphicFramePr>
              <p:cNvPr id="12" name="对象 11"/>
              <p:cNvGraphicFramePr>
                <a:graphicFrameLocks noChangeAspect="1"/>
              </p:cNvGraphicFramePr>
              <p:nvPr>
                <p:extLst>
                  <p:ext uri="{D42A27DB-BD31-4B8C-83A1-F6EECF244321}">
                    <p14:modId xmlns:p14="http://schemas.microsoft.com/office/powerpoint/2010/main" val="2380185017"/>
                  </p:ext>
                </p:extLst>
              </p:nvPr>
            </p:nvGraphicFramePr>
            <p:xfrm>
              <a:off x="1119188" y="2971800"/>
              <a:ext cx="487362" cy="484188"/>
            </p:xfrm>
            <a:graphic>
              <a:graphicData uri="http://schemas.openxmlformats.org/presentationml/2006/ole">
                <mc:AlternateContent xmlns:mc="http://schemas.openxmlformats.org/markup-compatibility/2006">
                  <mc:Choice xmlns:v="urn:schemas-microsoft-com:vml" Requires="v">
                    <p:oleObj spid="_x0000_s8383" name="AxMath" r:id="rId6" imgW="174600" imgH="173160" progId="Equation.AxMath">
                      <p:embed/>
                    </p:oleObj>
                  </mc:Choice>
                  <mc:Fallback>
                    <p:oleObj name="AxMath" r:id="rId6" imgW="174600" imgH="173160" progId="Equation.AxMath">
                      <p:embed/>
                      <p:pic>
                        <p:nvPicPr>
                          <p:cNvPr id="2" name="对象 1"/>
                          <p:cNvPicPr/>
                          <p:nvPr/>
                        </p:nvPicPr>
                        <p:blipFill>
                          <a:blip r:embed="rId7"/>
                          <a:stretch>
                            <a:fillRect/>
                          </a:stretch>
                        </p:blipFill>
                        <p:spPr>
                          <a:xfrm>
                            <a:off x="1119188" y="2971800"/>
                            <a:ext cx="487362" cy="484188"/>
                          </a:xfrm>
                          <a:prstGeom prst="rect">
                            <a:avLst/>
                          </a:prstGeom>
                        </p:spPr>
                      </p:pic>
                    </p:oleObj>
                  </mc:Fallback>
                </mc:AlternateContent>
              </a:graphicData>
            </a:graphic>
          </p:graphicFrame>
          <p:pic>
            <p:nvPicPr>
              <p:cNvPr id="16" name="图片 15"/>
              <p:cNvPicPr>
                <a:picLocks noChangeAspect="1"/>
              </p:cNvPicPr>
              <p:nvPr/>
            </p:nvPicPr>
            <p:blipFill rotWithShape="1">
              <a:blip r:embed="rId8"/>
              <a:srcRect l="37848" t="30525" r="60020" b="66254"/>
              <a:stretch/>
            </p:blipFill>
            <p:spPr>
              <a:xfrm>
                <a:off x="1036056" y="3440726"/>
                <a:ext cx="533512" cy="453501"/>
              </a:xfrm>
              <a:prstGeom prst="rect">
                <a:avLst/>
              </a:prstGeom>
            </p:spPr>
          </p:pic>
          <p:pic>
            <p:nvPicPr>
              <p:cNvPr id="17" name="图片 16"/>
              <p:cNvPicPr>
                <a:picLocks noChangeAspect="1"/>
              </p:cNvPicPr>
              <p:nvPr/>
            </p:nvPicPr>
            <p:blipFill rotWithShape="1">
              <a:blip r:embed="rId8"/>
              <a:srcRect l="37979" t="33540" r="59889" b="63239"/>
              <a:stretch/>
            </p:blipFill>
            <p:spPr>
              <a:xfrm>
                <a:off x="1095866" y="3865263"/>
                <a:ext cx="533512" cy="453501"/>
              </a:xfrm>
              <a:prstGeom prst="rect">
                <a:avLst/>
              </a:prstGeom>
            </p:spPr>
          </p:pic>
        </p:grpSp>
        <p:sp>
          <p:nvSpPr>
            <p:cNvPr id="5" name="矩形 4"/>
            <p:cNvSpPr/>
            <p:nvPr/>
          </p:nvSpPr>
          <p:spPr>
            <a:xfrm>
              <a:off x="1052623" y="2275367"/>
              <a:ext cx="6326372" cy="5600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052622" y="2854085"/>
              <a:ext cx="6751675" cy="1270223"/>
            </a:xfrm>
            <a:prstGeom prst="rect">
              <a:avLst/>
            </a:prstGeom>
            <a:noFill/>
            <a:ln w="3810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1" name="对象 20"/>
          <p:cNvGraphicFramePr>
            <a:graphicFrameLocks noChangeAspect="1"/>
          </p:cNvGraphicFramePr>
          <p:nvPr>
            <p:extLst>
              <p:ext uri="{D42A27DB-BD31-4B8C-83A1-F6EECF244321}">
                <p14:modId xmlns:p14="http://schemas.microsoft.com/office/powerpoint/2010/main" val="1017616726"/>
              </p:ext>
            </p:extLst>
          </p:nvPr>
        </p:nvGraphicFramePr>
        <p:xfrm>
          <a:off x="938339" y="2998252"/>
          <a:ext cx="412446" cy="483404"/>
        </p:xfrm>
        <a:graphic>
          <a:graphicData uri="http://schemas.openxmlformats.org/presentationml/2006/ole">
            <mc:AlternateContent xmlns:mc="http://schemas.openxmlformats.org/markup-compatibility/2006">
              <mc:Choice xmlns:v="urn:schemas-microsoft-com:vml" Requires="v">
                <p:oleObj spid="_x0000_s8384" name="AxMath" r:id="rId9" imgW="147600" imgH="173160" progId="Equation.AxMath">
                  <p:embed/>
                </p:oleObj>
              </mc:Choice>
              <mc:Fallback>
                <p:oleObj name="AxMath" r:id="rId9" imgW="147600" imgH="173160" progId="Equation.AxMath">
                  <p:embed/>
                  <p:pic>
                    <p:nvPicPr>
                      <p:cNvPr id="2" name="对象 1"/>
                      <p:cNvPicPr/>
                      <p:nvPr/>
                    </p:nvPicPr>
                    <p:blipFill>
                      <a:blip r:embed="rId5"/>
                      <a:stretch>
                        <a:fillRect/>
                      </a:stretch>
                    </p:blipFill>
                    <p:spPr>
                      <a:xfrm>
                        <a:off x="938339" y="2998252"/>
                        <a:ext cx="412446" cy="483404"/>
                      </a:xfrm>
                      <a:prstGeom prst="rect">
                        <a:avLst/>
                      </a:prstGeom>
                    </p:spPr>
                  </p:pic>
                </p:oleObj>
              </mc:Fallback>
            </mc:AlternateContent>
          </a:graphicData>
        </a:graphic>
      </p:graphicFrame>
      <p:pic>
        <p:nvPicPr>
          <p:cNvPr id="22" name="图片 21"/>
          <p:cNvPicPr>
            <a:picLocks noChangeAspect="1"/>
          </p:cNvPicPr>
          <p:nvPr/>
        </p:nvPicPr>
        <p:blipFill rotWithShape="1">
          <a:blip r:embed="rId10"/>
          <a:srcRect l="44123" t="65862" r="23434" b="30381"/>
          <a:stretch/>
        </p:blipFill>
        <p:spPr>
          <a:xfrm>
            <a:off x="1350785" y="3484440"/>
            <a:ext cx="6446696" cy="419901"/>
          </a:xfrm>
          <a:prstGeom prst="rect">
            <a:avLst/>
          </a:prstGeom>
        </p:spPr>
      </p:pic>
      <p:sp>
        <p:nvSpPr>
          <p:cNvPr id="23" name="椭圆 22"/>
          <p:cNvSpPr/>
          <p:nvPr/>
        </p:nvSpPr>
        <p:spPr>
          <a:xfrm>
            <a:off x="4982173" y="3465790"/>
            <a:ext cx="808074"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07206" y="3449925"/>
            <a:ext cx="733647"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6861815" y="3439292"/>
            <a:ext cx="733647"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5159267" y="3004825"/>
            <a:ext cx="424972" cy="523220"/>
          </a:xfrm>
          <a:prstGeom prst="rect">
            <a:avLst/>
          </a:prstGeom>
        </p:spPr>
        <p:txBody>
          <a:bodyPr wrap="square">
            <a:spAutoFit/>
          </a:bodyPr>
          <a:lstStyle/>
          <a:p>
            <a:r>
              <a:rPr lang="en-US" altLang="zh-CN" sz="2800" dirty="0" smtClean="0"/>
              <a:t>K</a:t>
            </a:r>
            <a:endParaRPr lang="en-US" altLang="zh-CN" sz="2800" dirty="0"/>
          </a:p>
        </p:txBody>
      </p:sp>
      <p:sp>
        <p:nvSpPr>
          <p:cNvPr id="29" name="矩形 28"/>
          <p:cNvSpPr/>
          <p:nvPr/>
        </p:nvSpPr>
        <p:spPr>
          <a:xfrm>
            <a:off x="6113876" y="2976301"/>
            <a:ext cx="424972" cy="523220"/>
          </a:xfrm>
          <a:prstGeom prst="rect">
            <a:avLst/>
          </a:prstGeom>
        </p:spPr>
        <p:txBody>
          <a:bodyPr wrap="square">
            <a:spAutoFit/>
          </a:bodyPr>
          <a:lstStyle/>
          <a:p>
            <a:r>
              <a:rPr lang="en-US" altLang="zh-CN" sz="2800" dirty="0" smtClean="0"/>
              <a:t>A</a:t>
            </a:r>
            <a:endParaRPr lang="en-US" altLang="zh-CN" sz="2800" dirty="0"/>
          </a:p>
        </p:txBody>
      </p:sp>
      <p:sp>
        <p:nvSpPr>
          <p:cNvPr id="30" name="矩形 29"/>
          <p:cNvSpPr/>
          <p:nvPr/>
        </p:nvSpPr>
        <p:spPr>
          <a:xfrm>
            <a:off x="7068485" y="2976301"/>
            <a:ext cx="424972" cy="523220"/>
          </a:xfrm>
          <a:prstGeom prst="rect">
            <a:avLst/>
          </a:prstGeom>
        </p:spPr>
        <p:txBody>
          <a:bodyPr wrap="square">
            <a:spAutoFit/>
          </a:bodyPr>
          <a:lstStyle/>
          <a:p>
            <a:r>
              <a:rPr lang="en-US" altLang="zh-CN" sz="2800" dirty="0" smtClean="0"/>
              <a:t>R</a:t>
            </a:r>
            <a:endParaRPr lang="en-US" altLang="zh-CN" sz="2800" dirty="0"/>
          </a:p>
        </p:txBody>
      </p:sp>
      <p:graphicFrame>
        <p:nvGraphicFramePr>
          <p:cNvPr id="31" name="对象 30"/>
          <p:cNvGraphicFramePr>
            <a:graphicFrameLocks noChangeAspect="1"/>
          </p:cNvGraphicFramePr>
          <p:nvPr>
            <p:extLst>
              <p:ext uri="{D42A27DB-BD31-4B8C-83A1-F6EECF244321}">
                <p14:modId xmlns:p14="http://schemas.microsoft.com/office/powerpoint/2010/main" val="758654207"/>
              </p:ext>
            </p:extLst>
          </p:nvPr>
        </p:nvGraphicFramePr>
        <p:xfrm>
          <a:off x="842435" y="3922990"/>
          <a:ext cx="487362" cy="484188"/>
        </p:xfrm>
        <a:graphic>
          <a:graphicData uri="http://schemas.openxmlformats.org/presentationml/2006/ole">
            <mc:AlternateContent xmlns:mc="http://schemas.openxmlformats.org/markup-compatibility/2006">
              <mc:Choice xmlns:v="urn:schemas-microsoft-com:vml" Requires="v">
                <p:oleObj spid="_x0000_s8385" name="AxMath" r:id="rId11" imgW="174600" imgH="173160" progId="Equation.AxMath">
                  <p:embed/>
                </p:oleObj>
              </mc:Choice>
              <mc:Fallback>
                <p:oleObj name="AxMath" r:id="rId11" imgW="174600" imgH="173160" progId="Equation.AxMath">
                  <p:embed/>
                  <p:pic>
                    <p:nvPicPr>
                      <p:cNvPr id="12" name="对象 11"/>
                      <p:cNvPicPr/>
                      <p:nvPr/>
                    </p:nvPicPr>
                    <p:blipFill>
                      <a:blip r:embed="rId7"/>
                      <a:stretch>
                        <a:fillRect/>
                      </a:stretch>
                    </p:blipFill>
                    <p:spPr>
                      <a:xfrm>
                        <a:off x="842435" y="3922990"/>
                        <a:ext cx="487362" cy="484188"/>
                      </a:xfrm>
                      <a:prstGeom prst="rect">
                        <a:avLst/>
                      </a:prstGeom>
                    </p:spPr>
                  </p:pic>
                </p:oleObj>
              </mc:Fallback>
            </mc:AlternateContent>
          </a:graphicData>
        </a:graphic>
      </p:graphicFrame>
      <p:pic>
        <p:nvPicPr>
          <p:cNvPr id="32" name="图片 31"/>
          <p:cNvPicPr>
            <a:picLocks noChangeAspect="1"/>
          </p:cNvPicPr>
          <p:nvPr/>
        </p:nvPicPr>
        <p:blipFill rotWithShape="1">
          <a:blip r:embed="rId12"/>
          <a:srcRect l="14176" t="29664" r="65144" b="38734"/>
          <a:stretch/>
        </p:blipFill>
        <p:spPr>
          <a:xfrm>
            <a:off x="2174855" y="4165084"/>
            <a:ext cx="2944941" cy="2531400"/>
          </a:xfrm>
          <a:prstGeom prst="rect">
            <a:avLst/>
          </a:prstGeom>
        </p:spPr>
      </p:pic>
    </p:spTree>
    <p:extLst>
      <p:ext uri="{BB962C8B-B14F-4D97-AF65-F5344CB8AC3E}">
        <p14:creationId xmlns:p14="http://schemas.microsoft.com/office/powerpoint/2010/main" val="9116231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0" y="0"/>
            <a:ext cx="7878727" cy="461665"/>
            <a:chOff x="0" y="0"/>
            <a:chExt cx="4794475" cy="461665"/>
          </a:xfrm>
        </p:grpSpPr>
        <p:sp>
          <p:nvSpPr>
            <p:cNvPr id="10" name="文本框 9"/>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Observations</a:t>
              </a:r>
              <a:endParaRPr lang="zh-CN" altLang="en-US" sz="2000" b="1" u="sng" dirty="0">
                <a:solidFill>
                  <a:srgbClr val="FF000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633634" y="2234942"/>
            <a:ext cx="8053165" cy="1816013"/>
            <a:chOff x="1106872" y="2532654"/>
            <a:chExt cx="8053165" cy="1816013"/>
          </a:xfrm>
        </p:grpSpPr>
        <p:graphicFrame>
          <p:nvGraphicFramePr>
            <p:cNvPr id="36" name="对象 35"/>
            <p:cNvGraphicFramePr>
              <a:graphicFrameLocks noChangeAspect="1"/>
            </p:cNvGraphicFramePr>
            <p:nvPr>
              <p:extLst>
                <p:ext uri="{D42A27DB-BD31-4B8C-83A1-F6EECF244321}">
                  <p14:modId xmlns:p14="http://schemas.microsoft.com/office/powerpoint/2010/main" val="1543767169"/>
                </p:ext>
              </p:extLst>
            </p:nvPr>
          </p:nvGraphicFramePr>
          <p:xfrm>
            <a:off x="1143384" y="2532654"/>
            <a:ext cx="439738" cy="484187"/>
          </p:xfrm>
          <a:graphic>
            <a:graphicData uri="http://schemas.openxmlformats.org/presentationml/2006/ole">
              <mc:AlternateContent xmlns:mc="http://schemas.openxmlformats.org/markup-compatibility/2006">
                <mc:Choice xmlns:v="urn:schemas-microsoft-com:vml" Requires="v">
                  <p:oleObj spid="_x0000_s9266" name="AxMath" r:id="rId4" imgW="157320" imgH="173160" progId="Equation.AxMath">
                    <p:embed/>
                  </p:oleObj>
                </mc:Choice>
                <mc:Fallback>
                  <p:oleObj name="AxMath" r:id="rId4" imgW="157320" imgH="173160" progId="Equation.AxMath">
                    <p:embed/>
                    <p:pic>
                      <p:nvPicPr>
                        <p:cNvPr id="2" name="对象 1"/>
                        <p:cNvPicPr/>
                        <p:nvPr/>
                      </p:nvPicPr>
                      <p:blipFill>
                        <a:blip r:embed="rId5"/>
                        <a:stretch>
                          <a:fillRect/>
                        </a:stretch>
                      </p:blipFill>
                      <p:spPr>
                        <a:xfrm>
                          <a:off x="1143384" y="2532654"/>
                          <a:ext cx="439738" cy="484187"/>
                        </a:xfrm>
                        <a:prstGeom prst="rect">
                          <a:avLst/>
                        </a:prstGeom>
                      </p:spPr>
                    </p:pic>
                  </p:oleObj>
                </mc:Fallback>
              </mc:AlternateContent>
            </a:graphicData>
          </a:graphic>
        </p:graphicFrame>
        <p:sp>
          <p:nvSpPr>
            <p:cNvPr id="37" name="矩形 36"/>
            <p:cNvSpPr/>
            <p:nvPr/>
          </p:nvSpPr>
          <p:spPr>
            <a:xfrm>
              <a:off x="1689682" y="2532785"/>
              <a:ext cx="7470355" cy="1815882"/>
            </a:xfrm>
            <a:prstGeom prst="rect">
              <a:avLst/>
            </a:prstGeom>
          </p:spPr>
          <p:txBody>
            <a:bodyPr wrap="square">
              <a:spAutoFit/>
            </a:bodyPr>
            <a:lstStyle/>
            <a:p>
              <a:r>
                <a:rPr lang="en-US" altLang="zh-CN" sz="2800" dirty="0" smtClean="0"/>
                <a:t>Observations that the user makes from the world</a:t>
              </a:r>
            </a:p>
            <a:p>
              <a:endParaRPr lang="en-US" altLang="zh-CN" sz="2800" dirty="0" smtClean="0"/>
            </a:p>
            <a:p>
              <a:r>
                <a:rPr lang="en-US" altLang="zh-CN" sz="2800" dirty="0"/>
                <a:t>Observations that the </a:t>
              </a:r>
              <a:r>
                <a:rPr lang="en-US" altLang="zh-CN" sz="2800" dirty="0" smtClean="0"/>
                <a:t>search engine </a:t>
              </a:r>
              <a:r>
                <a:rPr lang="en-US" altLang="zh-CN" sz="2800" dirty="0"/>
                <a:t>makes from the </a:t>
              </a:r>
              <a:r>
                <a:rPr lang="en-US" altLang="zh-CN" sz="2800" dirty="0" smtClean="0"/>
                <a:t>user</a:t>
              </a:r>
              <a:endParaRPr lang="en-US" altLang="zh-CN" sz="2800" dirty="0"/>
            </a:p>
          </p:txBody>
        </p:sp>
        <p:graphicFrame>
          <p:nvGraphicFramePr>
            <p:cNvPr id="38" name="对象 37"/>
            <p:cNvGraphicFramePr>
              <a:graphicFrameLocks noChangeAspect="1"/>
            </p:cNvGraphicFramePr>
            <p:nvPr>
              <p:extLst>
                <p:ext uri="{D42A27DB-BD31-4B8C-83A1-F6EECF244321}">
                  <p14:modId xmlns:p14="http://schemas.microsoft.com/office/powerpoint/2010/main" val="1728844060"/>
                </p:ext>
              </p:extLst>
            </p:nvPr>
          </p:nvGraphicFramePr>
          <p:xfrm>
            <a:off x="1106872" y="3493091"/>
            <a:ext cx="514350" cy="484188"/>
          </p:xfrm>
          <a:graphic>
            <a:graphicData uri="http://schemas.openxmlformats.org/presentationml/2006/ole">
              <mc:AlternateContent xmlns:mc="http://schemas.openxmlformats.org/markup-compatibility/2006">
                <mc:Choice xmlns:v="urn:schemas-microsoft-com:vml" Requires="v">
                  <p:oleObj spid="_x0000_s9267" name="AxMath" r:id="rId6" imgW="184680" imgH="173160" progId="Equation.AxMath">
                    <p:embed/>
                  </p:oleObj>
                </mc:Choice>
                <mc:Fallback>
                  <p:oleObj name="AxMath" r:id="rId6" imgW="184680" imgH="173160" progId="Equation.AxMath">
                    <p:embed/>
                    <p:pic>
                      <p:nvPicPr>
                        <p:cNvPr id="12" name="对象 11"/>
                        <p:cNvPicPr/>
                        <p:nvPr/>
                      </p:nvPicPr>
                      <p:blipFill>
                        <a:blip r:embed="rId7"/>
                        <a:stretch>
                          <a:fillRect/>
                        </a:stretch>
                      </p:blipFill>
                      <p:spPr>
                        <a:xfrm>
                          <a:off x="1106872" y="3493091"/>
                          <a:ext cx="514350" cy="484188"/>
                        </a:xfrm>
                        <a:prstGeom prst="rect">
                          <a:avLst/>
                        </a:prstGeom>
                      </p:spPr>
                    </p:pic>
                  </p:oleObj>
                </mc:Fallback>
              </mc:AlternateContent>
            </a:graphicData>
          </a:graphic>
        </p:graphicFrame>
      </p:grpSp>
    </p:spTree>
    <p:extLst>
      <p:ext uri="{BB962C8B-B14F-4D97-AF65-F5344CB8AC3E}">
        <p14:creationId xmlns:p14="http://schemas.microsoft.com/office/powerpoint/2010/main" val="1549883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93752" y="2957278"/>
            <a:ext cx="4072271" cy="1084912"/>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zh-CN" sz="6600" dirty="0" smtClean="0">
                <a:solidFill>
                  <a:srgbClr val="555555"/>
                </a:solidFill>
                <a:latin typeface="Georgia" panose="02040502050405020303" pitchFamily="18" charset="0"/>
              </a:rPr>
              <a:t>Thank you</a:t>
            </a:r>
            <a:endParaRPr lang="zh-CN" altLang="zh-CN" sz="6600" dirty="0"/>
          </a:p>
        </p:txBody>
      </p:sp>
    </p:spTree>
    <p:extLst>
      <p:ext uri="{BB962C8B-B14F-4D97-AF65-F5344CB8AC3E}">
        <p14:creationId xmlns:p14="http://schemas.microsoft.com/office/powerpoint/2010/main" val="6061649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0" y="924642"/>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9" y="2273289"/>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914399" y="5331061"/>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zh-CN" altLang="en-US" sz="2400" b="1" dirty="0">
                  <a:solidFill>
                    <a:schemeClr val="bg1">
                      <a:lumMod val="75000"/>
                    </a:schemeClr>
                  </a:solidFill>
                </a:rPr>
                <a:t>细节</a:t>
              </a:r>
              <a:r>
                <a:rPr lang="en-US" altLang="zh-CN" sz="2400" b="1" dirty="0" smtClean="0">
                  <a:solidFill>
                    <a:schemeClr val="bg1">
                      <a:lumMod val="75000"/>
                    </a:schemeClr>
                  </a:solidFill>
                </a:rPr>
                <a:t>Basic Solution Form</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grpSp>
        <p:nvGrpSpPr>
          <p:cNvPr id="27" name="组合 26"/>
          <p:cNvGrpSpPr/>
          <p:nvPr/>
        </p:nvGrpSpPr>
        <p:grpSpPr>
          <a:xfrm>
            <a:off x="0" y="0"/>
            <a:ext cx="7878727" cy="461665"/>
            <a:chOff x="0" y="0"/>
            <a:chExt cx="4794475" cy="461665"/>
          </a:xfrm>
        </p:grpSpPr>
        <p:sp>
          <p:nvSpPr>
            <p:cNvPr id="28" name="文本框 27"/>
            <p:cNvSpPr txBox="1"/>
            <p:nvPr/>
          </p:nvSpPr>
          <p:spPr>
            <a:xfrm>
              <a:off x="0" y="0"/>
              <a:ext cx="4794475" cy="461665"/>
            </a:xfrm>
            <a:prstGeom prst="rect">
              <a:avLst/>
            </a:prstGeom>
            <a:noFill/>
          </p:spPr>
          <p:txBody>
            <a:bodyPr wrap="square" rtlCol="0">
              <a:spAutoFit/>
            </a:bodyPr>
            <a:lstStyle/>
            <a:p>
              <a:r>
                <a:rPr lang="zh-CN" altLang="en-US" sz="2400" b="1" dirty="0" smtClean="0"/>
                <a:t>细节</a:t>
              </a:r>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29" name="直接连接符 2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09464144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6897737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9097528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7030A0"/>
                </a:solidFill>
              </a:rPr>
              <a:t>Computing </a:t>
            </a:r>
            <a:r>
              <a:rPr lang="en-US" altLang="zh-CN" sz="1500" b="1" u="sng" dirty="0">
                <a:solidFill>
                  <a:srgbClr val="7030A0"/>
                </a:solidFill>
              </a:rPr>
              <a:t>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96752" y="964388"/>
            <a:ext cx="7886700" cy="4351338"/>
          </a:xfrm>
        </p:spPr>
        <p:txBody>
          <a:bodyPr/>
          <a:lstStyle/>
          <a:p>
            <a:r>
              <a:rPr lang="zh-CN" altLang="en-US" dirty="0" smtClean="0"/>
              <a:t>问题：</a:t>
            </a:r>
            <a:endParaRPr lang="en-US" altLang="zh-CN" dirty="0" smtClean="0"/>
          </a:p>
          <a:p>
            <a:pPr marL="0" indent="0">
              <a:buNone/>
            </a:pPr>
            <a:r>
              <a:rPr lang="zh-CN" altLang="en-US" dirty="0" smtClean="0"/>
              <a:t>为什么能够将不同年份不同的</a:t>
            </a:r>
            <a:r>
              <a:rPr lang="en-US" altLang="zh-CN" dirty="0" err="1" smtClean="0"/>
              <a:t>tpoic</a:t>
            </a:r>
            <a:r>
              <a:rPr lang="zh-CN" altLang="en-US" dirty="0" smtClean="0"/>
              <a:t>的</a:t>
            </a:r>
            <a:r>
              <a:rPr lang="en-US" altLang="zh-CN" dirty="0" smtClean="0"/>
              <a:t>session search</a:t>
            </a:r>
            <a:r>
              <a:rPr lang="zh-CN" altLang="en-US" dirty="0" smtClean="0"/>
              <a:t>数据放在一起作为一个训练样本？</a:t>
            </a:r>
            <a:endParaRPr lang="en-US" altLang="zh-CN" dirty="0" smtClean="0"/>
          </a:p>
          <a:p>
            <a:pPr marL="457200" lvl="1" indent="0">
              <a:buNone/>
            </a:pPr>
            <a:r>
              <a:rPr lang="en-US" altLang="zh-CN" dirty="0" smtClean="0"/>
              <a:t>topic </a:t>
            </a:r>
            <a:r>
              <a:rPr lang="zh-CN" altLang="en-US" dirty="0" smtClean="0"/>
              <a:t>无关的。用户的在每个</a:t>
            </a:r>
            <a:r>
              <a:rPr lang="en-US" altLang="zh-CN" dirty="0" smtClean="0"/>
              <a:t>interaction</a:t>
            </a:r>
            <a:r>
              <a:rPr lang="zh-CN" altLang="en-US" dirty="0" smtClean="0"/>
              <a:t>的状态的判断和</a:t>
            </a:r>
            <a:r>
              <a:rPr lang="en-US" altLang="zh-CN" dirty="0" smtClean="0"/>
              <a:t>topic</a:t>
            </a:r>
            <a:r>
              <a:rPr lang="zh-CN" altLang="en-US" dirty="0" smtClean="0"/>
              <a:t>的内容无关，所以可以这么认为</a:t>
            </a:r>
            <a:r>
              <a:rPr lang="en-US" altLang="zh-CN" dirty="0" smtClean="0"/>
              <a:t>.</a:t>
            </a:r>
          </a:p>
          <a:p>
            <a:pPr marL="457200" lvl="1" indent="0">
              <a:buNone/>
            </a:pPr>
            <a:r>
              <a:rPr lang="en-US" altLang="zh-CN" dirty="0" smtClean="0"/>
              <a:t>(</a:t>
            </a:r>
            <a:r>
              <a:rPr lang="zh-CN" altLang="en-US" dirty="0" smtClean="0"/>
              <a:t>那么是不是和</a:t>
            </a:r>
            <a:r>
              <a:rPr lang="en-US" altLang="zh-CN" dirty="0" smtClean="0"/>
              <a:t>session</a:t>
            </a:r>
            <a:r>
              <a:rPr lang="zh-CN" altLang="en-US" dirty="0" smtClean="0"/>
              <a:t>的时序也无关呢？按照时序排序再考虑能够考虑进时序的影响吧？</a:t>
            </a:r>
            <a:r>
              <a:rPr lang="en-US" altLang="zh-CN" dirty="0" smtClean="0"/>
              <a:t>)</a:t>
            </a:r>
          </a:p>
          <a:p>
            <a:pPr marL="457200" lvl="1" indent="0">
              <a:buNone/>
            </a:pPr>
            <a:endParaRPr lang="en-US" altLang="zh-CN" dirty="0" smtClean="0"/>
          </a:p>
          <a:p>
            <a:pPr marL="0" indent="0">
              <a:buNone/>
            </a:pPr>
            <a:r>
              <a:rPr lang="zh-CN" altLang="en-US" dirty="0" smtClean="0"/>
              <a:t>到底如何标注</a:t>
            </a:r>
            <a:r>
              <a:rPr lang="en-US" altLang="zh-CN" dirty="0" smtClean="0"/>
              <a:t>action?</a:t>
            </a:r>
          </a:p>
          <a:p>
            <a:pPr marL="0" indent="0">
              <a:buNone/>
            </a:pPr>
            <a:r>
              <a:rPr lang="zh-CN" altLang="en-US" dirty="0"/>
              <a:t>两</a:t>
            </a:r>
            <a:r>
              <a:rPr lang="zh-CN" altLang="en-US" dirty="0" smtClean="0"/>
              <a:t>个不同</a:t>
            </a:r>
            <a:r>
              <a:rPr lang="en-US" altLang="zh-CN" dirty="0" smtClean="0"/>
              <a:t>topic</a:t>
            </a:r>
            <a:r>
              <a:rPr lang="zh-CN" altLang="en-US" dirty="0" smtClean="0"/>
              <a:t>间的分界线怎么处理？</a:t>
            </a:r>
            <a:endParaRPr lang="zh-CN" altLang="en-US" dirty="0"/>
          </a:p>
        </p:txBody>
      </p:sp>
    </p:spTree>
    <p:extLst>
      <p:ext uri="{BB962C8B-B14F-4D97-AF65-F5344CB8AC3E}">
        <p14:creationId xmlns:p14="http://schemas.microsoft.com/office/powerpoint/2010/main" val="1937455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5661059" y="843328"/>
            <a:ext cx="3238582" cy="1187177"/>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408"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graphicFrame>
        <p:nvGraphicFramePr>
          <p:cNvPr id="37" name="表格 36"/>
          <p:cNvGraphicFramePr>
            <a:graphicFrameLocks noGrp="1"/>
          </p:cNvGraphicFramePr>
          <p:nvPr>
            <p:extLst>
              <p:ext uri="{D42A27DB-BD31-4B8C-83A1-F6EECF244321}">
                <p14:modId xmlns:p14="http://schemas.microsoft.com/office/powerpoint/2010/main" val="3411789792"/>
              </p:ext>
            </p:extLst>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255350828"/>
              </p:ext>
            </p:extLst>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118014937"/>
              </p:ext>
            </p:extLst>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4416"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pic>
        <p:nvPicPr>
          <p:cNvPr id="2" name="图片 1"/>
          <p:cNvPicPr>
            <a:picLocks noChangeAspect="1"/>
          </p:cNvPicPr>
          <p:nvPr/>
        </p:nvPicPr>
        <p:blipFill rotWithShape="1">
          <a:blip r:embed="rId7"/>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8"/>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280245" y="4686789"/>
            <a:ext cx="4877202" cy="707886"/>
          </a:xfrm>
          <a:prstGeom prst="rect">
            <a:avLst/>
          </a:prstGeom>
          <a:noFill/>
        </p:spPr>
        <p:txBody>
          <a:bodyPr wrap="square" rtlCol="0">
            <a:spAutoFit/>
          </a:bodyPr>
          <a:lstStyle/>
          <a:p>
            <a:r>
              <a:rPr lang="en-US" altLang="zh-CN" sz="2000" b="1" dirty="0" smtClean="0"/>
              <a:t>Reward:  move left : -1</a:t>
            </a:r>
          </a:p>
          <a:p>
            <a:r>
              <a:rPr lang="en-US" altLang="zh-CN" sz="2000" b="1" dirty="0"/>
              <a:t> </a:t>
            </a:r>
            <a:r>
              <a:rPr lang="en-US" altLang="zh-CN" sz="2000" b="1" dirty="0" smtClean="0"/>
              <a:t>                move right : +1</a:t>
            </a:r>
            <a:endParaRPr lang="zh-CN" altLang="en-US" sz="2000" b="1" dirty="0"/>
          </a:p>
        </p:txBody>
      </p:sp>
      <p:graphicFrame>
        <p:nvGraphicFramePr>
          <p:cNvPr id="37" name="表格 36"/>
          <p:cNvGraphicFramePr>
            <a:graphicFrameLocks noGrp="1"/>
          </p:cNvGraphicFramePr>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5416"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7"/>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8"/>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5" name="文本框 24"/>
          <p:cNvSpPr txBox="1"/>
          <p:nvPr/>
        </p:nvSpPr>
        <p:spPr>
          <a:xfrm>
            <a:off x="6503359" y="4100344"/>
            <a:ext cx="2278071" cy="707886"/>
          </a:xfrm>
          <a:prstGeom prst="rect">
            <a:avLst/>
          </a:prstGeom>
          <a:noFill/>
        </p:spPr>
        <p:txBody>
          <a:bodyPr wrap="square" rtlCol="0">
            <a:spAutoFit/>
          </a:bodyPr>
          <a:lstStyle/>
          <a:p>
            <a:r>
              <a:rPr lang="en-US" altLang="zh-CN" sz="2000" b="1" dirty="0" smtClean="0"/>
              <a:t>Action={move left, move right}</a:t>
            </a:r>
            <a:endParaRPr lang="zh-CN" altLang="en-US" sz="2000" b="1" dirty="0"/>
          </a:p>
        </p:txBody>
      </p:sp>
      <p:sp>
        <p:nvSpPr>
          <p:cNvPr id="26" name="文本框 25"/>
          <p:cNvSpPr txBox="1"/>
          <p:nvPr/>
        </p:nvSpPr>
        <p:spPr>
          <a:xfrm>
            <a:off x="2125273" y="3303294"/>
            <a:ext cx="1945440" cy="400110"/>
          </a:xfrm>
          <a:prstGeom prst="rect">
            <a:avLst/>
          </a:prstGeom>
          <a:noFill/>
        </p:spPr>
        <p:txBody>
          <a:bodyPr wrap="square" rtlCol="0">
            <a:spAutoFit/>
          </a:bodyPr>
          <a:lstStyle/>
          <a:p>
            <a:r>
              <a:rPr lang="en-US" altLang="zh-CN" sz="2000" b="1" dirty="0" smtClean="0"/>
              <a:t>S={1, 2, 3, 4, 5, 6}</a:t>
            </a:r>
            <a:endParaRPr lang="zh-CN" altLang="en-US" sz="2000" b="1" dirty="0"/>
          </a:p>
        </p:txBody>
      </p:sp>
      <p:sp>
        <p:nvSpPr>
          <p:cNvPr id="27" name="文本框 26"/>
          <p:cNvSpPr txBox="1"/>
          <p:nvPr/>
        </p:nvSpPr>
        <p:spPr>
          <a:xfrm>
            <a:off x="3258398" y="6089343"/>
            <a:ext cx="2716443" cy="400110"/>
          </a:xfrm>
          <a:prstGeom prst="rect">
            <a:avLst/>
          </a:prstGeom>
          <a:noFill/>
        </p:spPr>
        <p:txBody>
          <a:bodyPr wrap="square" rtlCol="0">
            <a:spAutoFit/>
          </a:bodyPr>
          <a:lstStyle/>
          <a:p>
            <a:r>
              <a:rPr lang="en-US" altLang="zh-CN" sz="2000" b="1" dirty="0" smtClean="0"/>
              <a:t>Reinforcement</a:t>
            </a:r>
            <a:r>
              <a:rPr lang="en-US" altLang="zh-CN" sz="2000" b="1" dirty="0"/>
              <a:t> </a:t>
            </a:r>
            <a:r>
              <a:rPr lang="en-US" altLang="zh-CN" sz="2000" b="1" dirty="0" smtClean="0"/>
              <a:t>Learning</a:t>
            </a:r>
            <a:endParaRPr lang="zh-CN" altLang="en-US" sz="2000" b="1" dirty="0"/>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98132" y="2056553"/>
            <a:ext cx="7278937" cy="4154984"/>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smtClean="0">
                <a:solidFill>
                  <a:srgbClr val="FF0000"/>
                </a:solidFill>
              </a:rPr>
              <a:t>States </a:t>
            </a:r>
            <a:r>
              <a:rPr lang="zh-CN" altLang="en-US" sz="2400" dirty="0" smtClean="0"/>
              <a:t>反映的是当前包括在</a:t>
            </a:r>
            <a:r>
              <a:rPr lang="en-US" altLang="zh-CN" sz="2400" dirty="0" smtClean="0"/>
              <a:t>environment</a:t>
            </a:r>
            <a:r>
              <a:rPr lang="zh-CN" altLang="en-US" sz="2400" dirty="0" smtClean="0"/>
              <a:t>和</a:t>
            </a:r>
            <a:r>
              <a:rPr lang="en-US" altLang="zh-CN" sz="2400" dirty="0" smtClean="0"/>
              <a:t>agent</a:t>
            </a:r>
            <a:r>
              <a:rPr lang="zh-CN" altLang="en-US" sz="2400" dirty="0" smtClean="0"/>
              <a:t>在内的整体的一个状态。（</a:t>
            </a:r>
            <a:r>
              <a:rPr lang="zh-CN" altLang="en-US" sz="2400" dirty="0"/>
              <a:t>格</a:t>
            </a:r>
            <a:r>
              <a:rPr lang="zh-CN" altLang="en-US" sz="2400" dirty="0" smtClean="0"/>
              <a:t>子</a:t>
            </a:r>
            <a:r>
              <a:rPr lang="en-US" altLang="zh-CN" sz="2400" dirty="0" smtClean="0"/>
              <a:t>1-6</a:t>
            </a:r>
            <a:r>
              <a:rPr lang="zh-CN" altLang="en-US" sz="2400" dirty="0" smtClean="0"/>
              <a:t>）</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smtClean="0"/>
              <a:t>action</a:t>
            </a:r>
            <a:r>
              <a:rPr lang="zh-CN" altLang="en-US" sz="2400" dirty="0" smtClean="0"/>
              <a:t>（</a:t>
            </a:r>
            <a:r>
              <a:rPr lang="en-US" altLang="zh-CN" sz="2400" dirty="0" smtClean="0"/>
              <a:t>move left      move right</a:t>
            </a:r>
            <a:r>
              <a:rPr lang="zh-CN" altLang="en-US" sz="2400" dirty="0" smtClean="0"/>
              <a:t>）</a:t>
            </a:r>
            <a:endParaRPr lang="en-US" altLang="zh-CN" sz="2400" dirty="0"/>
          </a:p>
          <a:p>
            <a:r>
              <a:rPr lang="en-US" altLang="zh-CN" sz="2400" dirty="0" smtClean="0">
                <a:solidFill>
                  <a:srgbClr val="FF0000"/>
                </a:solidFill>
              </a:rPr>
              <a:t>M: </a:t>
            </a:r>
            <a:r>
              <a:rPr lang="zh-CN" altLang="en-US" sz="2400" dirty="0"/>
              <a:t>状</a:t>
            </a:r>
            <a:r>
              <a:rPr lang="zh-CN" altLang="en-US" sz="2400" dirty="0" smtClean="0"/>
              <a:t>态转移概率矩阵</a:t>
            </a:r>
            <a:endParaRPr lang="en-US" altLang="zh-CN" sz="2400" dirty="0" smtClean="0"/>
          </a:p>
          <a:p>
            <a:r>
              <a:rPr lang="en-US" altLang="zh-CN" sz="2400" dirty="0" smtClean="0">
                <a:solidFill>
                  <a:srgbClr val="FF0000"/>
                </a:solidFill>
              </a:rPr>
              <a:t>R</a:t>
            </a:r>
            <a:r>
              <a:rPr lang="en-US" altLang="zh-CN" sz="2400" dirty="0">
                <a:solidFill>
                  <a:srgbClr val="FF0000"/>
                </a:solidFill>
              </a:rPr>
              <a:t>: </a:t>
            </a:r>
            <a:r>
              <a:rPr lang="en-US" altLang="zh-CN" sz="2400" dirty="0" smtClean="0"/>
              <a:t>agent</a:t>
            </a:r>
            <a:r>
              <a:rPr lang="zh-CN" altLang="en-US" sz="2400" dirty="0" smtClean="0"/>
              <a:t>做出</a:t>
            </a:r>
            <a:r>
              <a:rPr lang="en-US" altLang="zh-CN" sz="2400" dirty="0" smtClean="0"/>
              <a:t>action</a:t>
            </a:r>
            <a:r>
              <a:rPr lang="zh-CN" altLang="en-US" sz="2400" dirty="0" smtClean="0"/>
              <a:t>之后所获得的对应的</a:t>
            </a:r>
            <a:r>
              <a:rPr lang="en-US" altLang="zh-CN" sz="2400" dirty="0" smtClean="0"/>
              <a:t>reward</a:t>
            </a:r>
            <a:r>
              <a:rPr lang="zh-CN" altLang="en-US" sz="2400" dirty="0" smtClean="0"/>
              <a:t>。（</a:t>
            </a:r>
            <a:r>
              <a:rPr lang="en-US" altLang="zh-CN" sz="2400" dirty="0" smtClean="0"/>
              <a:t>move left -1 move right +1</a:t>
            </a:r>
            <a:r>
              <a:rPr lang="zh-CN" altLang="en-US" sz="2400" dirty="0" smtClean="0"/>
              <a:t>）</a:t>
            </a:r>
            <a:endParaRPr lang="en-US" altLang="zh-CN" sz="2400" dirty="0" smtClean="0"/>
          </a:p>
          <a:p>
            <a:r>
              <a:rPr lang="zh-CN" altLang="en-US" sz="2400" dirty="0" smtClean="0"/>
              <a:t>要使决策过程自动化，需要衡量采取</a:t>
            </a:r>
            <a:r>
              <a:rPr lang="en-US" altLang="zh-CN" sz="2400" dirty="0" smtClean="0"/>
              <a:t>action</a:t>
            </a:r>
            <a:r>
              <a:rPr lang="zh-CN" altLang="en-US" sz="2400" dirty="0" smtClean="0"/>
              <a:t>的代价和处于某个</a:t>
            </a:r>
            <a:r>
              <a:rPr lang="en-US" altLang="zh-CN" sz="2400" dirty="0" smtClean="0"/>
              <a:t>states</a:t>
            </a:r>
            <a:r>
              <a:rPr lang="zh-CN" altLang="en-US" sz="2400" dirty="0" smtClean="0"/>
              <a:t>的价值，这样才能比较不同的行动决策的好坏。为此，引入</a:t>
            </a:r>
            <a:r>
              <a:rPr lang="en-US" altLang="zh-CN" sz="2400" dirty="0" smtClean="0">
                <a:solidFill>
                  <a:srgbClr val="FF0000"/>
                </a:solidFill>
              </a:rPr>
              <a:t>Immediate reward</a:t>
            </a:r>
            <a:r>
              <a:rPr lang="zh-CN" altLang="en-US" sz="2400" dirty="0" smtClean="0"/>
              <a:t>的概念来计算和评估在每个</a:t>
            </a:r>
            <a:r>
              <a:rPr lang="en-US" altLang="zh-CN" sz="2400" dirty="0" smtClean="0"/>
              <a:t>state</a:t>
            </a:r>
            <a:r>
              <a:rPr lang="zh-CN" altLang="en-US" sz="2400" dirty="0" smtClean="0"/>
              <a:t>中应该采取的</a:t>
            </a:r>
            <a:r>
              <a:rPr lang="en-US" altLang="zh-CN" sz="2400" dirty="0" smtClean="0"/>
              <a:t>action</a:t>
            </a:r>
            <a:br>
              <a:rPr lang="en-US" altLang="zh-CN" sz="2400" dirty="0" smtClean="0"/>
            </a:br>
            <a:r>
              <a:rPr lang="en-US" altLang="zh-CN" sz="2400" dirty="0" smtClean="0"/>
              <a:t>   : discount factor </a:t>
            </a:r>
            <a:endParaRPr lang="zh-CN" altLang="en-US" sz="1350" dirty="0"/>
          </a:p>
        </p:txBody>
      </p:sp>
      <p:grpSp>
        <p:nvGrpSpPr>
          <p:cNvPr id="5" name="组合 4"/>
          <p:cNvGrpSpPr/>
          <p:nvPr/>
        </p:nvGrpSpPr>
        <p:grpSpPr>
          <a:xfrm>
            <a:off x="0" y="0"/>
            <a:ext cx="2174855" cy="461665"/>
            <a:chOff x="0" y="0"/>
            <a:chExt cx="1323474" cy="461665"/>
          </a:xfrm>
        </p:grpSpPr>
        <p:sp>
          <p:nvSpPr>
            <p:cNvPr id="8" name="文本框 7"/>
            <p:cNvSpPr txBox="1"/>
            <p:nvPr/>
          </p:nvSpPr>
          <p:spPr>
            <a:xfrm>
              <a:off x="0" y="0"/>
              <a:ext cx="1323474" cy="461665"/>
            </a:xfrm>
            <a:prstGeom prst="rect">
              <a:avLst/>
            </a:prstGeom>
            <a:noFill/>
          </p:spPr>
          <p:txBody>
            <a:bodyPr wrap="square" rtlCol="0">
              <a:spAutoFit/>
            </a:bodyPr>
            <a:lstStyle/>
            <a:p>
              <a:r>
                <a:rPr lang="en-US" altLang="zh-CN" sz="2400" b="1" dirty="0" smtClean="0">
                  <a:solidFill>
                    <a:schemeClr val="bg1">
                      <a:lumMod val="75000"/>
                    </a:schemeClr>
                  </a:solidFill>
                </a:rPr>
                <a:t>MDP</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36669" t="52919" r="52152" b="39733"/>
          <a:stretch/>
        </p:blipFill>
        <p:spPr>
          <a:xfrm>
            <a:off x="2773280" y="701972"/>
            <a:ext cx="3132220" cy="1148188"/>
          </a:xfrm>
          <a:prstGeom prst="rect">
            <a:avLst/>
          </a:prstGeom>
        </p:spPr>
      </p:pic>
      <p:graphicFrame>
        <p:nvGraphicFramePr>
          <p:cNvPr id="3" name="对象 2"/>
          <p:cNvGraphicFramePr>
            <a:graphicFrameLocks noChangeAspect="1"/>
          </p:cNvGraphicFramePr>
          <p:nvPr>
            <p:extLst>
              <p:ext uri="{D42A27DB-BD31-4B8C-83A1-F6EECF244321}">
                <p14:modId xmlns:p14="http://schemas.microsoft.com/office/powerpoint/2010/main" val="3346522401"/>
              </p:ext>
            </p:extLst>
          </p:nvPr>
        </p:nvGraphicFramePr>
        <p:xfrm>
          <a:off x="1032051" y="5707151"/>
          <a:ext cx="200822" cy="406542"/>
        </p:xfrm>
        <a:graphic>
          <a:graphicData uri="http://schemas.openxmlformats.org/presentationml/2006/ole">
            <mc:AlternateContent xmlns:mc="http://schemas.openxmlformats.org/markup-compatibility/2006">
              <mc:Choice xmlns:v="urn:schemas-microsoft-com:vml" Requires="v">
                <p:oleObj spid="_x0000_s6640" name="AxMath" r:id="rId5" imgW="65880" imgH="131040" progId="Equation.AxMath">
                  <p:embed/>
                </p:oleObj>
              </mc:Choice>
              <mc:Fallback>
                <p:oleObj name="AxMath" r:id="rId5" imgW="65880" imgH="131040" progId="Equation.AxMath">
                  <p:embed/>
                  <p:pic>
                    <p:nvPicPr>
                      <p:cNvPr id="0" name=""/>
                      <p:cNvPicPr/>
                      <p:nvPr/>
                    </p:nvPicPr>
                    <p:blipFill>
                      <a:blip r:embed="rId6"/>
                      <a:stretch>
                        <a:fillRect/>
                      </a:stretch>
                    </p:blipFill>
                    <p:spPr>
                      <a:xfrm>
                        <a:off x="1032051" y="5707151"/>
                        <a:ext cx="200822" cy="406542"/>
                      </a:xfrm>
                      <a:prstGeom prst="rect">
                        <a:avLst/>
                      </a:prstGeom>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2601403775"/>
              </p:ext>
            </p:extLst>
          </p:nvPr>
        </p:nvGraphicFramePr>
        <p:xfrm>
          <a:off x="3432302" y="5749092"/>
          <a:ext cx="1103122" cy="364600"/>
        </p:xfrm>
        <a:graphic>
          <a:graphicData uri="http://schemas.openxmlformats.org/presentationml/2006/ole">
            <mc:AlternateContent xmlns:mc="http://schemas.openxmlformats.org/markup-compatibility/2006">
              <mc:Choice xmlns:v="urn:schemas-microsoft-com:vml" Requires="v">
                <p:oleObj spid="_x0000_s6641" name="AxMath" r:id="rId7" imgW="442080" imgH="145440" progId="Equation.AxMath">
                  <p:embed/>
                </p:oleObj>
              </mc:Choice>
              <mc:Fallback>
                <p:oleObj name="AxMath" r:id="rId7" imgW="442080" imgH="145440" progId="Equation.AxMath">
                  <p:embed/>
                  <p:pic>
                    <p:nvPicPr>
                      <p:cNvPr id="3" name="对象 2"/>
                      <p:cNvPicPr/>
                      <p:nvPr/>
                    </p:nvPicPr>
                    <p:blipFill>
                      <a:blip r:embed="rId8"/>
                      <a:stretch>
                        <a:fillRect/>
                      </a:stretch>
                    </p:blipFill>
                    <p:spPr>
                      <a:xfrm>
                        <a:off x="3432302" y="5749092"/>
                        <a:ext cx="1103122" cy="364600"/>
                      </a:xfrm>
                      <a:prstGeom prst="rect">
                        <a:avLst/>
                      </a:prstGeom>
                    </p:spPr>
                  </p:pic>
                </p:oleObj>
              </mc:Fallback>
            </mc:AlternateContent>
          </a:graphicData>
        </a:graphic>
      </p:graphicFrame>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69560" y="73633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569560" y="1376803"/>
            <a:ext cx="8016655" cy="1938992"/>
          </a:xfrm>
          <a:prstGeom prst="rect">
            <a:avLst/>
          </a:prstGeom>
          <a:noFill/>
        </p:spPr>
        <p:txBody>
          <a:bodyPr wrap="square" rtlCol="0">
            <a:spAutoFit/>
          </a:bodyPr>
          <a:lstStyle/>
          <a:p>
            <a:r>
              <a:rPr lang="en-US" altLang="zh-CN" sz="2400" dirty="0" smtClean="0"/>
              <a:t>Assumption: </a:t>
            </a:r>
          </a:p>
          <a:p>
            <a:pPr marL="285750" indent="-285750">
              <a:buFont typeface="Wingdings" panose="05000000000000000000" pitchFamily="2" charset="2"/>
              <a:buChar char="l"/>
            </a:pPr>
            <a:r>
              <a:rPr lang="en-US" altLang="zh-CN" sz="2400" dirty="0" smtClean="0"/>
              <a:t>we </a:t>
            </a:r>
            <a:r>
              <a:rPr lang="en-US" altLang="zh-CN" sz="2400" dirty="0"/>
              <a:t>will have a limited lifetime. For instance, assume </a:t>
            </a:r>
            <a:r>
              <a:rPr lang="en-US" altLang="zh-CN" sz="2400" dirty="0" smtClean="0"/>
              <a:t>that each </a:t>
            </a:r>
            <a:r>
              <a:rPr lang="en-US" altLang="zh-CN" sz="2400" dirty="0"/>
              <a:t>day that we wake up we must make a decision about something. </a:t>
            </a:r>
            <a:r>
              <a:rPr lang="en-US" altLang="zh-CN" sz="2400" dirty="0" smtClean="0"/>
              <a:t>We </a:t>
            </a:r>
            <a:r>
              <a:rPr lang="en-US" altLang="zh-CN" sz="2400" dirty="0"/>
              <a:t>want to make our decision assuming that we will only have to make decisions for a fixed number of days.</a:t>
            </a:r>
            <a:endParaRPr lang="zh-CN" altLang="en-US" sz="2400" dirty="0"/>
          </a:p>
        </p:txBody>
      </p:sp>
      <p:sp>
        <p:nvSpPr>
          <p:cNvPr id="7" name="文本框 6"/>
          <p:cNvSpPr txBox="1"/>
          <p:nvPr/>
        </p:nvSpPr>
        <p:spPr>
          <a:xfrm>
            <a:off x="569560" y="3566525"/>
            <a:ext cx="3332590"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i="1" dirty="0" smtClean="0">
                <a:solidFill>
                  <a:srgbClr val="FF0000"/>
                </a:solidFill>
              </a:rPr>
              <a:t>finite </a:t>
            </a:r>
            <a:r>
              <a:rPr lang="en-US" altLang="zh-CN" sz="2400" i="1" dirty="0">
                <a:solidFill>
                  <a:srgbClr val="FF0000"/>
                </a:solidFill>
              </a:rPr>
              <a:t>horizon solution</a:t>
            </a:r>
          </a:p>
          <a:p>
            <a:pPr marL="342900" indent="-342900">
              <a:buFont typeface="Wingdings" panose="05000000000000000000" pitchFamily="2" charset="2"/>
              <a:buChar char="l"/>
            </a:pPr>
            <a:r>
              <a:rPr lang="en-US" altLang="zh-CN" sz="2400" i="1" dirty="0" smtClean="0">
                <a:solidFill>
                  <a:srgbClr val="FF0000"/>
                </a:solidFill>
              </a:rPr>
              <a:t> horizon </a:t>
            </a:r>
            <a:r>
              <a:rPr lang="en-US" altLang="zh-CN" sz="2400" i="1" dirty="0">
                <a:solidFill>
                  <a:srgbClr val="FF0000"/>
                </a:solidFill>
              </a:rPr>
              <a:t>length</a:t>
            </a:r>
            <a:endParaRPr lang="zh-CN" altLang="en-US" sz="2400" i="1" dirty="0">
              <a:solidFill>
                <a:srgbClr val="FF0000"/>
              </a:solidFill>
            </a:endParaRPr>
          </a:p>
        </p:txBody>
      </p:sp>
      <p:sp>
        <p:nvSpPr>
          <p:cNvPr id="8" name="文本框 7"/>
          <p:cNvSpPr txBox="1"/>
          <p:nvPr/>
        </p:nvSpPr>
        <p:spPr>
          <a:xfrm>
            <a:off x="569559" y="4718354"/>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grpSp>
        <p:nvGrpSpPr>
          <p:cNvPr id="9" name="组合 8"/>
          <p:cNvGrpSpPr/>
          <p:nvPr/>
        </p:nvGrpSpPr>
        <p:grpSpPr>
          <a:xfrm>
            <a:off x="0" y="0"/>
            <a:ext cx="2731008" cy="461665"/>
            <a:chOff x="0" y="0"/>
            <a:chExt cx="1661912" cy="461665"/>
          </a:xfrm>
        </p:grpSpPr>
        <p:sp>
          <p:nvSpPr>
            <p:cNvPr id="10" name="文本框 9"/>
            <p:cNvSpPr txBox="1"/>
            <p:nvPr/>
          </p:nvSpPr>
          <p:spPr>
            <a:xfrm>
              <a:off x="0" y="0"/>
              <a:ext cx="1661912" cy="461665"/>
            </a:xfrm>
            <a:prstGeom prst="rect">
              <a:avLst/>
            </a:prstGeom>
            <a:noFill/>
          </p:spPr>
          <p:txBody>
            <a:bodyPr wrap="square" rtlCol="0">
              <a:spAutoFit/>
            </a:bodyPr>
            <a:lstStyle/>
            <a:p>
              <a:r>
                <a:rPr lang="en-US" altLang="zh-CN" sz="2400" b="1" dirty="0" smtClean="0">
                  <a:solidFill>
                    <a:schemeClr val="bg1">
                      <a:lumMod val="75000"/>
                    </a:schemeClr>
                  </a:solidFill>
                </a:rPr>
                <a:t>Solution to an MDP</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6112" t="23397" r="31093" b="14691"/>
          <a:stretch/>
        </p:blipFill>
        <p:spPr>
          <a:xfrm>
            <a:off x="588512" y="923330"/>
            <a:ext cx="8078762" cy="532894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56808" t="53062" r="32013" b="39590"/>
          <a:stretch/>
        </p:blipFill>
        <p:spPr>
          <a:xfrm>
            <a:off x="3061783" y="572880"/>
            <a:ext cx="3132220" cy="1148188"/>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3340</TotalTime>
  <Words>3571</Words>
  <Application>Microsoft Office PowerPoint</Application>
  <PresentationFormat>全屏显示(4:3)</PresentationFormat>
  <Paragraphs>347</Paragraphs>
  <Slides>39</Slides>
  <Notes>36</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39</vt:i4>
      </vt:variant>
    </vt:vector>
  </HeadingPairs>
  <TitlesOfParts>
    <vt:vector size="49" baseType="lpstr">
      <vt:lpstr>Arial Unicode MS</vt:lpstr>
      <vt:lpstr>等线</vt:lpstr>
      <vt:lpstr>等线 Light</vt:lpstr>
      <vt:lpstr>Arial</vt:lpstr>
      <vt:lpstr>Calibri</vt:lpstr>
      <vt:lpstr>Calibri Light</vt:lpstr>
      <vt:lpstr>Georgia</vt:lpstr>
      <vt:lpstr>Wingdings</vt:lpstr>
      <vt:lpstr>Office 主题​​</vt:lpstr>
      <vt:lpstr>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Eric.Apollo</cp:lastModifiedBy>
  <cp:revision>238</cp:revision>
  <dcterms:created xsi:type="dcterms:W3CDTF">2018-03-27T06:53:11Z</dcterms:created>
  <dcterms:modified xsi:type="dcterms:W3CDTF">2018-04-13T08:39:14Z</dcterms:modified>
</cp:coreProperties>
</file>

<file path=docProps/thumbnail.jpeg>
</file>